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3"/>
  </p:notesMasterIdLst>
  <p:sldIdLst>
    <p:sldId id="259" r:id="rId3"/>
    <p:sldId id="10201" r:id="rId4"/>
    <p:sldId id="10204" r:id="rId5"/>
    <p:sldId id="10203" r:id="rId6"/>
    <p:sldId id="10205" r:id="rId7"/>
    <p:sldId id="10207" r:id="rId8"/>
    <p:sldId id="10206" r:id="rId9"/>
    <p:sldId id="10210" r:id="rId10"/>
    <p:sldId id="10212" r:id="rId11"/>
    <p:sldId id="10209" r:id="rId12"/>
    <p:sldId id="10211" r:id="rId13"/>
    <p:sldId id="10214" r:id="rId14"/>
    <p:sldId id="10215" r:id="rId15"/>
    <p:sldId id="10213" r:id="rId16"/>
    <p:sldId id="10216" r:id="rId17"/>
    <p:sldId id="10218" r:id="rId18"/>
    <p:sldId id="10232" r:id="rId19"/>
    <p:sldId id="10217" r:id="rId20"/>
    <p:sldId id="10219" r:id="rId21"/>
    <p:sldId id="10231" r:id="rId22"/>
    <p:sldId id="10221" r:id="rId23"/>
    <p:sldId id="10223" r:id="rId24"/>
    <p:sldId id="10222" r:id="rId25"/>
    <p:sldId id="10224" r:id="rId26"/>
    <p:sldId id="10225" r:id="rId27"/>
    <p:sldId id="10226" r:id="rId28"/>
    <p:sldId id="10227" r:id="rId29"/>
    <p:sldId id="10228" r:id="rId30"/>
    <p:sldId id="10229" r:id="rId31"/>
    <p:sldId id="10230"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3" autoAdjust="0"/>
    <p:restoredTop sz="89524" autoAdjust="0"/>
  </p:normalViewPr>
  <p:slideViewPr>
    <p:cSldViewPr snapToGrid="0">
      <p:cViewPr varScale="1">
        <p:scale>
          <a:sx n="114" d="100"/>
          <a:sy n="114" d="100"/>
        </p:scale>
        <p:origin x="1592" y="176"/>
      </p:cViewPr>
      <p:guideLst/>
    </p:cSldViewPr>
  </p:slideViewPr>
  <p:notesTextViewPr>
    <p:cViewPr>
      <p:scale>
        <a:sx n="3" d="2"/>
        <a:sy n="3" d="2"/>
      </p:scale>
      <p:origin x="0" y="0"/>
    </p:cViewPr>
  </p:notesTextViewPr>
  <p:sorterViewPr>
    <p:cViewPr>
      <p:scale>
        <a:sx n="37" d="100"/>
        <a:sy n="3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2024/5/30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30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19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2024/5/30</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内页">
    <p:spTree>
      <p:nvGrpSpPr>
        <p:cNvPr id="1" name=""/>
        <p:cNvGrpSpPr/>
        <p:nvPr/>
      </p:nvGrpSpPr>
      <p:grpSpPr>
        <a:xfrm>
          <a:off x="0" y="0"/>
          <a:ext cx="0" cy="0"/>
          <a:chOff x="0" y="0"/>
          <a:chExt cx="0" cy="0"/>
        </a:xfrm>
      </p:grpSpPr>
      <p:pic>
        <p:nvPicPr>
          <p:cNvPr id="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14"/>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8"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2" name="图片 1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2024/5/30</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6.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6.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zh-CN" altLang="en-US" dirty="0"/>
              <a:t>损失景观的嵌入原则</a:t>
            </a:r>
          </a:p>
        </p:txBody>
      </p:sp>
      <p:sp>
        <p:nvSpPr>
          <p:cNvPr id="3" name="内容占位符 2"/>
          <p:cNvSpPr>
            <a:spLocks noGrp="1"/>
          </p:cNvSpPr>
          <p:nvPr>
            <p:ph sz="quarter" idx="10"/>
          </p:nvPr>
        </p:nvSpPr>
        <p:spPr/>
        <p:txBody>
          <a:bodyPr/>
          <a:lstStyle/>
          <a:p>
            <a:r>
              <a:rPr lang="en-US" altLang="zh-CN" dirty="0"/>
              <a:t>2024</a:t>
            </a:r>
            <a:r>
              <a:rPr lang="zh-CN" altLang="en-US" dirty="0"/>
              <a:t>年</a:t>
            </a:r>
            <a:r>
              <a:rPr lang="en-US" altLang="zh-CN" dirty="0"/>
              <a:t>5</a:t>
            </a:r>
            <a:r>
              <a:rPr lang="zh-CN" altLang="en-US"/>
              <a:t>月</a:t>
            </a:r>
            <a:endParaRPr lang="zh-CN" altLang="en-US" dirty="0"/>
          </a:p>
        </p:txBody>
      </p:sp>
      <p:sp>
        <p:nvSpPr>
          <p:cNvPr id="10" name="文本占位符 9"/>
          <p:cNvSpPr>
            <a:spLocks noGrp="1"/>
          </p:cNvSpPr>
          <p:nvPr>
            <p:ph type="body" sz="quarter" idx="11"/>
          </p:nvPr>
        </p:nvSpPr>
        <p:spPr/>
        <p:txBody>
          <a:bodyPr/>
          <a:lstStyle/>
          <a:p>
            <a:r>
              <a:rPr lang="en-US" altLang="zh-CN" dirty="0"/>
              <a:t>Cat book</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8052" y="185530"/>
            <a:ext cx="4929555" cy="646331"/>
          </a:xfrm>
          <a:prstGeom prst="rect">
            <a:avLst/>
          </a:prstGeom>
          <a:noFill/>
        </p:spPr>
        <p:txBody>
          <a:bodyPr wrap="none" rtlCol="0">
            <a:spAutoFit/>
          </a:bodyPr>
          <a:lstStyle/>
          <a:p>
            <a:r>
              <a:rPr kumimoji="1" lang="zh-CN" altLang="en-US" sz="3600" dirty="0"/>
              <a:t>“分裂”操作的普遍性 </a:t>
            </a:r>
          </a:p>
        </p:txBody>
      </p:sp>
      <p:pic>
        <p:nvPicPr>
          <p:cNvPr id="8" name="图片 7"/>
          <p:cNvPicPr>
            <a:picLocks noChangeAspect="1"/>
          </p:cNvPicPr>
          <p:nvPr/>
        </p:nvPicPr>
        <p:blipFill>
          <a:blip r:embed="rId2"/>
          <a:stretch>
            <a:fillRect/>
          </a:stretch>
        </p:blipFill>
        <p:spPr>
          <a:xfrm>
            <a:off x="1541945" y="955289"/>
            <a:ext cx="8670786" cy="3589206"/>
          </a:xfrm>
          <a:prstGeom prst="rect">
            <a:avLst/>
          </a:prstGeom>
        </p:spPr>
      </p:pic>
      <p:sp>
        <p:nvSpPr>
          <p:cNvPr id="2" name="文本框 1"/>
          <p:cNvSpPr txBox="1"/>
          <p:nvPr/>
        </p:nvSpPr>
        <p:spPr>
          <a:xfrm>
            <a:off x="318051" y="4661698"/>
            <a:ext cx="11118573" cy="1796133"/>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800" dirty="0">
                <a:effectLst/>
                <a:latin typeface="FandolSong-Regular-Identity-H"/>
              </a:rPr>
              <a:t>具有</a:t>
            </a:r>
            <a:r>
              <a:rPr lang="zh-CN" altLang="en-US" sz="1800" b="1" dirty="0">
                <a:solidFill>
                  <a:srgbClr val="FF0000"/>
                </a:solidFill>
                <a:effectLst/>
                <a:latin typeface="FandolSong-Regular-Identity-H"/>
              </a:rPr>
              <a:t>层结构并且神经元指标具有可交换性</a:t>
            </a:r>
            <a:r>
              <a:rPr lang="zh-CN" altLang="en-US" sz="1800" dirty="0">
                <a:effectLst/>
                <a:latin typeface="FandolSong-Regular-Identity-H"/>
              </a:rPr>
              <a:t>的网络都可以通过分裂操作证明相应的嵌入原则</a:t>
            </a:r>
            <a:endParaRPr lang="en-US" altLang="zh-CN" sz="1800" dirty="0">
              <a:effectLst/>
              <a:latin typeface="FandolSong-Regular-Identity-H"/>
            </a:endParaRPr>
          </a:p>
          <a:p>
            <a:pPr marL="285750" indent="-285750">
              <a:lnSpc>
                <a:spcPct val="125000"/>
              </a:lnSpc>
              <a:buFont typeface="Arial" panose="020B0604020202020204" pitchFamily="34" charset="0"/>
              <a:buChar char="•"/>
            </a:pPr>
            <a:r>
              <a:rPr lang="zh-CN" altLang="en-US" sz="1800" dirty="0">
                <a:effectLst/>
                <a:latin typeface="FandolSong-Regular-Identity-H"/>
              </a:rPr>
              <a:t>卷积神经网络</a:t>
            </a:r>
            <a:r>
              <a:rPr lang="en-US" altLang="zh-CN" sz="1800" dirty="0">
                <a:effectLst/>
                <a:latin typeface="FandolSong-Regular-Identity-H"/>
              </a:rPr>
              <a:t>(</a:t>
            </a:r>
            <a:r>
              <a:rPr lang="en-GB" altLang="zh-CN" sz="1800" dirty="0">
                <a:effectLst/>
                <a:latin typeface="LMRoman10-Regular-Identity-H"/>
              </a:rPr>
              <a:t>CNN</a:t>
            </a:r>
            <a:r>
              <a:rPr lang="en-GB" altLang="zh-CN" sz="1800" dirty="0">
                <a:effectLst/>
                <a:latin typeface="FandolSong-Regular-Identity-H"/>
              </a:rPr>
              <a:t>)</a:t>
            </a:r>
            <a:r>
              <a:rPr lang="zh-CN" altLang="en-US" sz="1800" dirty="0">
                <a:effectLst/>
                <a:latin typeface="FandolSong-Regular-Identity-H"/>
              </a:rPr>
              <a:t>中，分裂操作可以被理解为对</a:t>
            </a:r>
            <a:r>
              <a:rPr lang="zh-CN" altLang="en-US" sz="1800" b="1" dirty="0">
                <a:solidFill>
                  <a:srgbClr val="FF0000"/>
                </a:solidFill>
                <a:effectLst/>
                <a:latin typeface="FandolSong-Regular-Identity-H"/>
              </a:rPr>
              <a:t>卷积核的复制和变换</a:t>
            </a:r>
            <a:r>
              <a:rPr lang="zh-CN" altLang="en-US" sz="1800" dirty="0">
                <a:effectLst/>
                <a:latin typeface="FandolSong-Regular-Identity-H"/>
              </a:rPr>
              <a:t>，从而在保持感受野和功能性不变的情况下增加网络的宽度。</a:t>
            </a:r>
            <a:endParaRPr lang="en-US" altLang="zh-CN" sz="1800" dirty="0">
              <a:effectLst/>
              <a:latin typeface="FandolSong-Regular-Identity-H"/>
            </a:endParaRPr>
          </a:p>
          <a:p>
            <a:pPr marL="285750" indent="-285750">
              <a:lnSpc>
                <a:spcPct val="125000"/>
              </a:lnSpc>
              <a:buFont typeface="Arial" panose="020B0604020202020204" pitchFamily="34" charset="0"/>
              <a:buChar char="•"/>
            </a:pPr>
            <a:r>
              <a:rPr lang="en-GB" altLang="zh-CN" sz="1800" dirty="0">
                <a:effectLst/>
                <a:latin typeface="LMRoman10-Regular-Identity-H"/>
              </a:rPr>
              <a:t>Transformer </a:t>
            </a:r>
            <a:r>
              <a:rPr lang="zh-CN" altLang="en-US" sz="1800" dirty="0">
                <a:effectLst/>
                <a:latin typeface="FandolSong-Regular-Identity-H"/>
              </a:rPr>
              <a:t>架构，分裂操作可以类比为</a:t>
            </a:r>
            <a:r>
              <a:rPr lang="zh-CN" altLang="en-US" sz="1800" b="1" dirty="0">
                <a:solidFill>
                  <a:srgbClr val="FF0000"/>
                </a:solidFill>
                <a:effectLst/>
                <a:latin typeface="FandolSong-Regular-Identity-H"/>
              </a:rPr>
              <a:t>增加注意力头的数量</a:t>
            </a:r>
            <a:r>
              <a:rPr lang="zh-CN" altLang="en-US" sz="1800" dirty="0">
                <a:effectLst/>
                <a:latin typeface="FandolSong-Regular-Identity-H"/>
              </a:rPr>
              <a:t>，这样做可以扩展模型的能力，让它在处理复杂的序列关系时表现得更为多样化。</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8052" y="185530"/>
            <a:ext cx="5852884" cy="646331"/>
          </a:xfrm>
          <a:prstGeom prst="rect">
            <a:avLst/>
          </a:prstGeom>
          <a:noFill/>
        </p:spPr>
        <p:txBody>
          <a:bodyPr wrap="none" rtlCol="0">
            <a:spAutoFit/>
          </a:bodyPr>
          <a:lstStyle/>
          <a:p>
            <a:r>
              <a:rPr kumimoji="1" lang="zh-CN" altLang="en-US" sz="3600" dirty="0"/>
              <a:t>嵌入原则和频率原则的关系 </a:t>
            </a:r>
          </a:p>
        </p:txBody>
      </p:sp>
      <p:pic>
        <p:nvPicPr>
          <p:cNvPr id="17" name="图片 16"/>
          <p:cNvPicPr>
            <a:picLocks noChangeAspect="1"/>
          </p:cNvPicPr>
          <p:nvPr/>
        </p:nvPicPr>
        <p:blipFill>
          <a:blip r:embed="rId2"/>
          <a:stretch>
            <a:fillRect/>
          </a:stretch>
        </p:blipFill>
        <p:spPr>
          <a:xfrm>
            <a:off x="2284736" y="874141"/>
            <a:ext cx="7772400" cy="4800812"/>
          </a:xfrm>
          <a:prstGeom prst="rect">
            <a:avLst/>
          </a:prstGeom>
        </p:spPr>
      </p:pic>
      <p:sp>
        <p:nvSpPr>
          <p:cNvPr id="18" name="文本框 17"/>
          <p:cNvSpPr txBox="1"/>
          <p:nvPr/>
        </p:nvSpPr>
        <p:spPr>
          <a:xfrm>
            <a:off x="0" y="5631543"/>
            <a:ext cx="12061372" cy="1103635"/>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800" b="1" dirty="0">
                <a:solidFill>
                  <a:srgbClr val="FF0000"/>
                </a:solidFill>
                <a:effectLst/>
                <a:latin typeface="FandolSong-Regular-Identity-H"/>
              </a:rPr>
              <a:t>频率视角：</a:t>
            </a:r>
            <a:r>
              <a:rPr lang="zh-CN" altLang="en-US" sz="1800" dirty="0">
                <a:effectLst/>
                <a:latin typeface="FandolSong-Regular-Identity-H"/>
              </a:rPr>
              <a:t>神经网络在学习过程中倾向于首先捕捉目标函数的低频分量，随后逐渐学习高频细节 </a:t>
            </a:r>
            <a:endParaRPr lang="zh-CN" altLang="en-US" dirty="0"/>
          </a:p>
          <a:p>
            <a:pPr marL="285750" indent="-285750">
              <a:lnSpc>
                <a:spcPct val="125000"/>
              </a:lnSpc>
              <a:buFont typeface="Arial" panose="020B0604020202020204" pitchFamily="34" charset="0"/>
              <a:buChar char="•"/>
            </a:pPr>
            <a:r>
              <a:rPr lang="zh-CN" altLang="en-US" sz="1800" b="1" dirty="0">
                <a:solidFill>
                  <a:srgbClr val="FF0000"/>
                </a:solidFill>
                <a:effectLst/>
                <a:latin typeface="FandolSong-Regular-Identity-H"/>
              </a:rPr>
              <a:t>输出函数视角：</a:t>
            </a:r>
            <a:r>
              <a:rPr lang="zh-CN" altLang="en-US" sz="1800" dirty="0">
                <a:effectLst/>
                <a:latin typeface="FandolSong-Regular-Identity-H"/>
              </a:rPr>
              <a:t>宽网络在训练过程中可能会经历那些由窄网络嵌入而来的临界点，从而控制其输出函数的复杂度。</a:t>
            </a:r>
            <a:endParaRPr lang="en-US" altLang="zh-CN" sz="1800" dirty="0">
              <a:effectLst/>
              <a:latin typeface="FandolSong-Regular-Identity-H"/>
            </a:endParaRPr>
          </a:p>
          <a:p>
            <a:pPr marL="285750" indent="-285750">
              <a:lnSpc>
                <a:spcPct val="125000"/>
              </a:lnSpc>
              <a:buFont typeface="Wingdings" panose="05000000000000000000" pitchFamily="2" charset="2"/>
              <a:buChar char="Ø"/>
            </a:pPr>
            <a:r>
              <a:rPr lang="zh-CN" altLang="en-US" sz="1800" dirty="0">
                <a:effectLst/>
                <a:latin typeface="FandolSong-Regular-Identity-H"/>
              </a:rPr>
              <a:t>这种从窄到宽的嵌入过程，与频率原则中的从低频到高频的学习过程是一致的。 </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8052" y="185530"/>
            <a:ext cx="5852884" cy="646331"/>
          </a:xfrm>
          <a:prstGeom prst="rect">
            <a:avLst/>
          </a:prstGeom>
          <a:noFill/>
        </p:spPr>
        <p:txBody>
          <a:bodyPr wrap="none" rtlCol="0">
            <a:spAutoFit/>
          </a:bodyPr>
          <a:lstStyle/>
          <a:p>
            <a:r>
              <a:rPr kumimoji="1" lang="zh-CN" altLang="en-US" sz="3600" dirty="0"/>
              <a:t>嵌入原则和凝聚现象的关系 </a:t>
            </a:r>
          </a:p>
        </p:txBody>
      </p:sp>
      <p:grpSp>
        <p:nvGrpSpPr>
          <p:cNvPr id="8" name="组合 7"/>
          <p:cNvGrpSpPr/>
          <p:nvPr/>
        </p:nvGrpSpPr>
        <p:grpSpPr>
          <a:xfrm>
            <a:off x="5635961" y="831861"/>
            <a:ext cx="6357256" cy="3899289"/>
            <a:chOff x="4499428" y="1323677"/>
            <a:chExt cx="7692571" cy="4622126"/>
          </a:xfrm>
        </p:grpSpPr>
        <p:pic>
          <p:nvPicPr>
            <p:cNvPr id="2" name="图片 1"/>
            <p:cNvPicPr>
              <a:picLocks noChangeAspect="1"/>
            </p:cNvPicPr>
            <p:nvPr/>
          </p:nvPicPr>
          <p:blipFill rotWithShape="1">
            <a:blip r:embed="rId2"/>
            <a:srcRect l="36905"/>
            <a:stretch>
              <a:fillRect/>
            </a:stretch>
          </p:blipFill>
          <p:spPr>
            <a:xfrm>
              <a:off x="4499428" y="1323677"/>
              <a:ext cx="7692571" cy="4622126"/>
            </a:xfrm>
            <a:prstGeom prst="rect">
              <a:avLst/>
            </a:prstGeom>
          </p:spPr>
        </p:pic>
        <p:sp>
          <p:nvSpPr>
            <p:cNvPr id="4" name="箭头: 上弧形 3"/>
            <p:cNvSpPr/>
            <p:nvPr/>
          </p:nvSpPr>
          <p:spPr>
            <a:xfrm>
              <a:off x="6727372" y="1763448"/>
              <a:ext cx="3415392" cy="89807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sp>
          <p:nvSpPr>
            <p:cNvPr id="5" name="文本框 4"/>
            <p:cNvSpPr txBox="1"/>
            <p:nvPr/>
          </p:nvSpPr>
          <p:spPr>
            <a:xfrm>
              <a:off x="7757434" y="1843151"/>
              <a:ext cx="1536245" cy="338554"/>
            </a:xfrm>
            <a:prstGeom prst="rect">
              <a:avLst/>
            </a:prstGeom>
            <a:noFill/>
          </p:spPr>
          <p:txBody>
            <a:bodyPr wrap="square">
              <a:spAutoFit/>
            </a:bodyPr>
            <a:lstStyle/>
            <a:p>
              <a:pPr marL="0" marR="0" lvl="0" indent="0" algn="l" defTabSz="864235" rtl="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srgbClr val="242C2D"/>
                  </a:solidFill>
                  <a:effectLst/>
                  <a:uLnTx/>
                  <a:uFillTx/>
                  <a:latin typeface="等线" panose="02010600030101010101" charset="-122"/>
                  <a:ea typeface="等线" panose="02010600030101010101" charset="-122"/>
                  <a:cs typeface="+mn-cs"/>
                  <a:sym typeface="+mn-ea"/>
                </a:rPr>
                <a:t>Condense</a:t>
              </a:r>
              <a:endParaRPr kumimoji="1" lang="zh-CN" altLang="en-US" sz="1600" b="1" i="0" u="none" strike="noStrike" kern="0" cap="none" spc="0" normalizeH="0" baseline="0" noProof="0" dirty="0">
                <a:ln>
                  <a:noFill/>
                </a:ln>
                <a:solidFill>
                  <a:srgbClr val="242C2D"/>
                </a:solidFill>
                <a:effectLst/>
                <a:uLnTx/>
                <a:uFillTx/>
                <a:latin typeface="等线" panose="02010600030101010101" charset="-122"/>
                <a:ea typeface="等线" panose="02010600030101010101" charset="-122"/>
                <a:cs typeface="+mn-cs"/>
                <a:sym typeface="+mn-ea"/>
              </a:endParaRPr>
            </a:p>
          </p:txBody>
        </p:sp>
        <p:sp>
          <p:nvSpPr>
            <p:cNvPr id="6" name="箭头: 右弧形 5"/>
            <p:cNvSpPr/>
            <p:nvPr/>
          </p:nvSpPr>
          <p:spPr>
            <a:xfrm rot="5400000">
              <a:off x="8038029" y="3672159"/>
              <a:ext cx="794077" cy="302229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sp>
          <p:nvSpPr>
            <p:cNvPr id="7" name="文本框 6"/>
            <p:cNvSpPr txBox="1"/>
            <p:nvPr/>
          </p:nvSpPr>
          <p:spPr>
            <a:xfrm>
              <a:off x="8000457" y="4938476"/>
              <a:ext cx="1536245" cy="338554"/>
            </a:xfrm>
            <a:prstGeom prst="rect">
              <a:avLst/>
            </a:prstGeom>
            <a:noFill/>
          </p:spPr>
          <p:txBody>
            <a:bodyPr wrap="square">
              <a:spAutoFit/>
            </a:bodyPr>
            <a:lstStyle/>
            <a:p>
              <a:pPr marL="0" marR="0" lvl="0" indent="0" algn="l" defTabSz="864235" rtl="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srgbClr val="242C2D"/>
                  </a:solidFill>
                  <a:effectLst/>
                  <a:uLnTx/>
                  <a:uFillTx/>
                  <a:latin typeface="等线" panose="02010600030101010101" charset="-122"/>
                  <a:ea typeface="等线" panose="02010600030101010101" charset="-122"/>
                  <a:cs typeface="+mn-cs"/>
                  <a:sym typeface="+mn-ea"/>
                </a:rPr>
                <a:t>Embedding</a:t>
              </a:r>
              <a:endParaRPr kumimoji="1" lang="zh-CN" altLang="en-US" sz="1600" b="1" i="0" u="none" strike="noStrike" kern="0" cap="none" spc="0" normalizeH="0" baseline="0" noProof="0" dirty="0">
                <a:ln>
                  <a:noFill/>
                </a:ln>
                <a:solidFill>
                  <a:srgbClr val="242C2D"/>
                </a:solidFill>
                <a:effectLst/>
                <a:uLnTx/>
                <a:uFillTx/>
                <a:latin typeface="等线" panose="02010600030101010101" charset="-122"/>
                <a:ea typeface="等线" panose="02010600030101010101" charset="-122"/>
                <a:cs typeface="+mn-cs"/>
                <a:sym typeface="+mn-ea"/>
              </a:endParaRPr>
            </a:p>
          </p:txBody>
        </p:sp>
      </p:grpSp>
      <p:sp>
        <p:nvSpPr>
          <p:cNvPr id="9" name="文本框 8"/>
          <p:cNvSpPr txBox="1"/>
          <p:nvPr/>
        </p:nvSpPr>
        <p:spPr>
          <a:xfrm>
            <a:off x="450574" y="1166191"/>
            <a:ext cx="4780697" cy="2951449"/>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zh-CN" altLang="en-US" b="1" i="0" dirty="0">
                <a:solidFill>
                  <a:srgbClr val="FF0000"/>
                </a:solidFill>
                <a:effectLst/>
                <a:highlight>
                  <a:srgbClr val="FFFFFF"/>
                </a:highlight>
                <a:latin typeface="Courier New" panose="02070309020205020404" pitchFamily="49" charset="0"/>
              </a:rPr>
              <a:t>凝聚现象</a:t>
            </a:r>
            <a:r>
              <a:rPr lang="zh-CN" altLang="en-US" b="0" i="0" dirty="0">
                <a:effectLst/>
                <a:highlight>
                  <a:srgbClr val="FFFFFF"/>
                </a:highlight>
                <a:latin typeface="Courier New" panose="02070309020205020404" pitchFamily="49" charset="0"/>
              </a:rPr>
              <a:t>描述了训练过程中神经元的趋同，特别地，不同神经元在学习过程中可能会发展出相似或一致的权重方向。</a:t>
            </a:r>
            <a:endParaRPr lang="en-US" altLang="zh-CN" b="0" i="0" dirty="0">
              <a:effectLst/>
              <a:highlight>
                <a:srgbClr val="FFFFFF"/>
              </a:highlight>
              <a:latin typeface="Courier New" panose="02070309020205020404" pitchFamily="49" charset="0"/>
            </a:endParaRPr>
          </a:p>
          <a:p>
            <a:pPr marL="285750" indent="-285750" algn="l">
              <a:lnSpc>
                <a:spcPct val="150000"/>
              </a:lnSpc>
              <a:buFont typeface="Arial" panose="020B0604020202020204" pitchFamily="34" charset="0"/>
              <a:buChar char="•"/>
            </a:pPr>
            <a:r>
              <a:rPr lang="zh-CN" altLang="en-US" dirty="0">
                <a:highlight>
                  <a:srgbClr val="FFFFFF"/>
                </a:highlight>
                <a:latin typeface="Courier New" panose="02070309020205020404" pitchFamily="49" charset="0"/>
              </a:rPr>
              <a:t>凝聚</a:t>
            </a:r>
            <a:r>
              <a:rPr lang="zh-CN" altLang="en-US" b="0" i="0" dirty="0">
                <a:effectLst/>
                <a:highlight>
                  <a:srgbClr val="FFFFFF"/>
                </a:highlight>
                <a:latin typeface="Courier New" panose="02070309020205020404" pitchFamily="49" charset="0"/>
              </a:rPr>
              <a:t>现象与</a:t>
            </a:r>
            <a:r>
              <a:rPr lang="zh-CN" altLang="en-US" b="1" i="0" dirty="0">
                <a:solidFill>
                  <a:srgbClr val="FF0000"/>
                </a:solidFill>
                <a:effectLst/>
                <a:highlight>
                  <a:srgbClr val="FFFFFF"/>
                </a:highlight>
                <a:latin typeface="Courier New" panose="02070309020205020404" pitchFamily="49" charset="0"/>
              </a:rPr>
              <a:t>嵌入原则中的分裂操作</a:t>
            </a:r>
            <a:r>
              <a:rPr lang="zh-CN" altLang="en-US" b="0" i="0" dirty="0">
                <a:effectLst/>
                <a:highlight>
                  <a:srgbClr val="FFFFFF"/>
                </a:highlight>
                <a:latin typeface="Courier New" panose="02070309020205020404" pitchFamily="49" charset="0"/>
              </a:rPr>
              <a:t>直接相关，分裂操作意味着通过复制一个神经元，我们可以得到两个具有完全相同权重的神经元。</a:t>
            </a:r>
            <a:endParaRPr kumimoji="1" lang="zh-CN" altLang="en-US" dirty="0"/>
          </a:p>
        </p:txBody>
      </p:sp>
      <p:sp>
        <p:nvSpPr>
          <p:cNvPr id="10" name="文本框 9"/>
          <p:cNvSpPr txBox="1"/>
          <p:nvPr/>
        </p:nvSpPr>
        <p:spPr>
          <a:xfrm>
            <a:off x="225286" y="4880954"/>
            <a:ext cx="11622157" cy="1791516"/>
          </a:xfrm>
          <a:prstGeom prst="rect">
            <a:avLst/>
          </a:prstGeom>
          <a:noFill/>
        </p:spPr>
        <p:txBody>
          <a:bodyPr wrap="square" rtlCol="0">
            <a:spAutoFit/>
          </a:bodyPr>
          <a:lstStyle/>
          <a:p>
            <a:pPr marL="285750" indent="-285750" algn="l">
              <a:lnSpc>
                <a:spcPct val="125000"/>
              </a:lnSpc>
              <a:buFont typeface="Arial" panose="020B0604020202020204" pitchFamily="34" charset="0"/>
              <a:buChar char="•"/>
            </a:pPr>
            <a:r>
              <a:rPr lang="zh-CN" altLang="en-US" b="0" i="0" dirty="0">
                <a:effectLst/>
                <a:highlight>
                  <a:srgbClr val="FFFFFF"/>
                </a:highlight>
                <a:latin typeface="Courier New" panose="02070309020205020404" pitchFamily="49" charset="0"/>
              </a:rPr>
              <a:t>如果一个较大的网络可以通过从一个较小的网络进行临界嵌入操作而生成，那么我们可以认为这个较大的网络处于一种凝聚状态。</a:t>
            </a:r>
            <a:endParaRPr lang="en-US" altLang="zh-CN" b="0" i="0" dirty="0">
              <a:effectLst/>
              <a:highlight>
                <a:srgbClr val="FFFFFF"/>
              </a:highlight>
              <a:latin typeface="Courier New" panose="02070309020205020404" pitchFamily="49" charset="0"/>
            </a:endParaRPr>
          </a:p>
          <a:p>
            <a:pPr marL="285750" indent="-285750" algn="l">
              <a:lnSpc>
                <a:spcPct val="125000"/>
              </a:lnSpc>
              <a:buFont typeface="Arial" panose="020B0604020202020204" pitchFamily="34" charset="0"/>
              <a:buChar char="•"/>
            </a:pPr>
            <a:r>
              <a:rPr lang="zh-CN" altLang="en-US" b="0" i="0" dirty="0">
                <a:effectLst/>
                <a:highlight>
                  <a:srgbClr val="FFFFFF"/>
                </a:highlight>
                <a:latin typeface="Courier New" panose="02070309020205020404" pitchFamily="49" charset="0"/>
              </a:rPr>
              <a:t>这种定义不仅扩展了凝聚现象的概念，而且还丰富了它的内涵。在这种理解下，凝聚不仅意味着神经元权重的一致性，而且还暗示着网络的某种</a:t>
            </a:r>
            <a:r>
              <a:rPr lang="zh-CN" altLang="en-US" b="1" i="0" dirty="0">
                <a:solidFill>
                  <a:srgbClr val="FF0000"/>
                </a:solidFill>
                <a:effectLst/>
                <a:highlight>
                  <a:srgbClr val="FFFFFF"/>
                </a:highlight>
                <a:latin typeface="Courier New" panose="02070309020205020404" pitchFamily="49" charset="0"/>
              </a:rPr>
              <a:t>可压缩性</a:t>
            </a:r>
            <a:r>
              <a:rPr lang="en-US" altLang="zh-CN" b="0" i="0" dirty="0">
                <a:effectLst/>
                <a:highlight>
                  <a:srgbClr val="FFFFFF"/>
                </a:highlight>
                <a:latin typeface="Courier New" panose="02070309020205020404" pitchFamily="49" charset="0"/>
              </a:rPr>
              <a:t>——</a:t>
            </a:r>
            <a:r>
              <a:rPr lang="zh-CN" altLang="en-US" b="0" i="0" dirty="0">
                <a:effectLst/>
                <a:highlight>
                  <a:srgbClr val="FFFFFF"/>
                </a:highlight>
                <a:latin typeface="Courier New" panose="02070309020205020404" pitchFamily="49" charset="0"/>
              </a:rPr>
              <a:t>即较大的网络在某种意义上可以被“压缩”回较小的网络，而不损失其表达能力。</a:t>
            </a:r>
            <a:endParaRPr kumimoji="1" lang="zh-CN" altLang="en-US" dirty="0"/>
          </a:p>
        </p:txBody>
      </p:sp>
      <p:sp>
        <p:nvSpPr>
          <p:cNvPr id="11" name="文本框 10"/>
          <p:cNvSpPr txBox="1"/>
          <p:nvPr/>
        </p:nvSpPr>
        <p:spPr>
          <a:xfrm>
            <a:off x="222997" y="4294192"/>
            <a:ext cx="4166525" cy="420821"/>
          </a:xfrm>
          <a:prstGeom prst="rect">
            <a:avLst/>
          </a:prstGeom>
          <a:noFill/>
        </p:spPr>
        <p:txBody>
          <a:bodyPr wrap="none" rtlCol="0">
            <a:spAutoFit/>
          </a:bodyPr>
          <a:lstStyle/>
          <a:p>
            <a:pPr marL="285750" indent="-285750">
              <a:lnSpc>
                <a:spcPct val="125000"/>
              </a:lnSpc>
              <a:buFont typeface="Wingdings" panose="05000000000000000000" pitchFamily="2" charset="2"/>
              <a:buChar char="Ø"/>
            </a:pPr>
            <a:r>
              <a:rPr lang="zh-CN" altLang="en-US" b="1" i="0" dirty="0">
                <a:solidFill>
                  <a:srgbClr val="FF0000"/>
                </a:solidFill>
                <a:effectLst/>
                <a:highlight>
                  <a:srgbClr val="FFFFFF"/>
                </a:highlight>
                <a:latin typeface="Courier New" panose="02070309020205020404" pitchFamily="49" charset="0"/>
              </a:rPr>
              <a:t>从嵌入原则的角度重新定义凝聚现象</a:t>
            </a:r>
            <a:endParaRPr lang="en-US" altLang="zh-CN" b="1" i="0" dirty="0">
              <a:solidFill>
                <a:srgbClr val="FF0000"/>
              </a:solidFill>
              <a:effectLst/>
              <a:highlight>
                <a:srgbClr val="FFFFFF"/>
              </a:highlight>
              <a:latin typeface="Courier New" panose="02070309020205020404" pitchFamily="49"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4795" y="2716696"/>
            <a:ext cx="8186857" cy="930063"/>
          </a:xfrm>
          <a:prstGeom prst="rect">
            <a:avLst/>
          </a:prstGeom>
          <a:noFill/>
        </p:spPr>
        <p:txBody>
          <a:bodyPr wrap="none" rtlCol="0">
            <a:spAutoFit/>
          </a:bodyPr>
          <a:lstStyle/>
          <a:p>
            <a:pPr algn="l">
              <a:lnSpc>
                <a:spcPct val="125000"/>
              </a:lnSpc>
            </a:pPr>
            <a:r>
              <a:rPr kumimoji="1" lang="zh-CN" altLang="en-US" sz="4800" b="1" dirty="0"/>
              <a:t>进阶篇：嵌入原则的深入分析</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8052" y="185530"/>
            <a:ext cx="6442789" cy="646331"/>
          </a:xfrm>
          <a:prstGeom prst="rect">
            <a:avLst/>
          </a:prstGeom>
          <a:noFill/>
        </p:spPr>
        <p:txBody>
          <a:bodyPr wrap="none" rtlCol="0">
            <a:spAutoFit/>
          </a:bodyPr>
          <a:lstStyle/>
          <a:p>
            <a:r>
              <a:rPr kumimoji="1" lang="zh-CN" altLang="en-US" sz="3600" dirty="0"/>
              <a:t>损失函数停滞现象的频谱分析  </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616" t="81896" r="9277"/>
          <a:stretch>
            <a:fillRect/>
          </a:stretch>
        </p:blipFill>
        <p:spPr>
          <a:xfrm>
            <a:off x="2352040" y="4213826"/>
            <a:ext cx="7147560" cy="968112"/>
          </a:xfrm>
          <a:prstGeom prst="rect">
            <a:avLst/>
          </a:prstGeom>
        </p:spPr>
      </p:pic>
      <p:sp>
        <p:nvSpPr>
          <p:cNvPr id="5" name="文本框 4"/>
          <p:cNvSpPr txBox="1"/>
          <p:nvPr/>
        </p:nvSpPr>
        <p:spPr>
          <a:xfrm>
            <a:off x="5288280" y="5362624"/>
            <a:ext cx="2880360" cy="400110"/>
          </a:xfrm>
          <a:prstGeom prst="rect">
            <a:avLst/>
          </a:prstGeom>
          <a:noFill/>
        </p:spPr>
        <p:txBody>
          <a:bodyPr wrap="square" rtlCol="0">
            <a:spAutoFit/>
          </a:bodyPr>
          <a:lstStyle/>
          <a:p>
            <a:pPr algn="l"/>
            <a:r>
              <a:rPr lang="en-US" altLang="zh-CN" sz="2000" dirty="0">
                <a:solidFill>
                  <a:schemeClr val="tx2"/>
                </a:solidFill>
              </a:rPr>
              <a:t>Color: frequency</a:t>
            </a:r>
            <a:endParaRPr lang="zh-CN" altLang="en-US" sz="2000" dirty="0">
              <a:solidFill>
                <a:schemeClr val="tx2"/>
              </a:solidFill>
            </a:endParaRPr>
          </a:p>
        </p:txBody>
      </p:sp>
      <p:sp>
        <p:nvSpPr>
          <p:cNvPr id="6" name="文本框 5"/>
          <p:cNvSpPr txBox="1"/>
          <p:nvPr/>
        </p:nvSpPr>
        <p:spPr>
          <a:xfrm>
            <a:off x="2413000" y="6192520"/>
            <a:ext cx="1544320" cy="400110"/>
          </a:xfrm>
          <a:prstGeom prst="rect">
            <a:avLst/>
          </a:prstGeom>
          <a:noFill/>
        </p:spPr>
        <p:txBody>
          <a:bodyPr wrap="square" rtlCol="0">
            <a:spAutoFit/>
          </a:bodyPr>
          <a:lstStyle/>
          <a:p>
            <a:pPr algn="l"/>
            <a:r>
              <a:rPr lang="en-US" altLang="zh-CN" sz="2000" b="1" dirty="0"/>
              <a:t>Stagnation</a:t>
            </a:r>
            <a:endParaRPr lang="zh-CN" altLang="en-US" sz="2000" b="1" dirty="0"/>
          </a:p>
        </p:txBody>
      </p:sp>
      <p:cxnSp>
        <p:nvCxnSpPr>
          <p:cNvPr id="7" name="直接箭头连接符 5"/>
          <p:cNvCxnSpPr>
            <a:stCxn id="6" idx="0"/>
          </p:cNvCxnSpPr>
          <p:nvPr/>
        </p:nvCxnSpPr>
        <p:spPr>
          <a:xfrm flipV="1">
            <a:off x="3185160" y="4536440"/>
            <a:ext cx="1097280" cy="16560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11"/>
          <p:cNvCxnSpPr>
            <a:stCxn id="6" idx="0"/>
          </p:cNvCxnSpPr>
          <p:nvPr/>
        </p:nvCxnSpPr>
        <p:spPr>
          <a:xfrm flipV="1">
            <a:off x="3185160" y="4595406"/>
            <a:ext cx="182880" cy="159711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12"/>
          <p:cNvCxnSpPr>
            <a:stCxn id="6" idx="0"/>
          </p:cNvCxnSpPr>
          <p:nvPr/>
        </p:nvCxnSpPr>
        <p:spPr>
          <a:xfrm flipV="1">
            <a:off x="3185160" y="4565924"/>
            <a:ext cx="1869440" cy="1626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18052" y="1016660"/>
            <a:ext cx="6013185" cy="406522"/>
          </a:xfrm>
          <a:prstGeom prst="rect">
            <a:avLst/>
          </a:prstGeom>
          <a:noFill/>
        </p:spPr>
        <p:txBody>
          <a:bodyPr wrap="none" rtlCol="0">
            <a:spAutoFit/>
          </a:bodyPr>
          <a:lstStyle/>
          <a:p>
            <a:pPr marL="285750" indent="-285750">
              <a:lnSpc>
                <a:spcPct val="125000"/>
              </a:lnSpc>
              <a:buFont typeface="Wingdings" panose="05000000000000000000" pitchFamily="2" charset="2"/>
              <a:buChar char="Ø"/>
            </a:pPr>
            <a:r>
              <a:rPr lang="zh-CN" altLang="en-US" sz="1800" dirty="0">
                <a:effectLst/>
                <a:latin typeface="FandolSong-Regular-Identity-H"/>
              </a:rPr>
              <a:t>实验上宽窄网络之间停滞点的相似性是普遍存在的吗？</a:t>
            </a:r>
            <a:endParaRPr lang="zh-CN" altLang="en-US" dirty="0"/>
          </a:p>
        </p:txBody>
      </p:sp>
      <p:sp>
        <p:nvSpPr>
          <p:cNvPr id="18" name="文本框 17"/>
          <p:cNvSpPr txBox="1"/>
          <p:nvPr/>
        </p:nvSpPr>
        <p:spPr>
          <a:xfrm>
            <a:off x="297543" y="1596904"/>
            <a:ext cx="11596914" cy="1789529"/>
          </a:xfrm>
          <a:prstGeom prst="rect">
            <a:avLst/>
          </a:prstGeom>
          <a:noFill/>
        </p:spPr>
        <p:txBody>
          <a:bodyPr wrap="square" rtlCol="0">
            <a:spAutoFit/>
          </a:bodyPr>
          <a:lstStyle/>
          <a:p>
            <a:pPr>
              <a:lnSpc>
                <a:spcPct val="125000"/>
              </a:lnSpc>
            </a:pPr>
            <a:r>
              <a:rPr lang="zh-CN" altLang="en-US" sz="1800" b="1" dirty="0">
                <a:solidFill>
                  <a:srgbClr val="FF0000"/>
                </a:solidFill>
                <a:effectLst/>
                <a:latin typeface="FandolSong-Regular-Identity-H"/>
              </a:rPr>
              <a:t>系统实验</a:t>
            </a:r>
            <a:endParaRPr lang="en-US" altLang="zh-CN" sz="1800" b="1" dirty="0">
              <a:solidFill>
                <a:srgbClr val="FF0000"/>
              </a:solidFill>
              <a:effectLst/>
              <a:latin typeface="FandolSong-Regular-Identity-H"/>
            </a:endParaRPr>
          </a:p>
          <a:p>
            <a:pPr marL="285750" indent="-285750">
              <a:lnSpc>
                <a:spcPct val="125000"/>
              </a:lnSpc>
              <a:buFont typeface="Arial" panose="020B0604020202020204" pitchFamily="34" charset="0"/>
              <a:buChar char="•"/>
            </a:pPr>
            <a:r>
              <a:rPr lang="zh-CN" altLang="en-US" sz="1800" dirty="0">
                <a:effectLst/>
                <a:latin typeface="FandolSong-Regular-Identity-H"/>
              </a:rPr>
              <a:t>对每个宽度的神经网络进行了 </a:t>
            </a:r>
            <a:r>
              <a:rPr lang="en-US" altLang="zh-CN" sz="1800" dirty="0">
                <a:effectLst/>
                <a:latin typeface="LMRoman10-Regular-Identity-H"/>
              </a:rPr>
              <a:t>100 </a:t>
            </a:r>
            <a:r>
              <a:rPr lang="zh-CN" altLang="en-US" sz="1800" dirty="0">
                <a:effectLst/>
                <a:latin typeface="FandolSong-Regular-Identity-H"/>
              </a:rPr>
              <a:t>次独立的实验，每次实验都采用不同随机种子下的初始化 </a:t>
            </a:r>
            <a:endParaRPr lang="zh-CN" altLang="en-US" dirty="0"/>
          </a:p>
          <a:p>
            <a:pPr marL="285750" indent="-285750">
              <a:lnSpc>
                <a:spcPct val="125000"/>
              </a:lnSpc>
              <a:buFont typeface="Arial" panose="020B0604020202020204" pitchFamily="34" charset="0"/>
              <a:buChar char="•"/>
            </a:pPr>
            <a:r>
              <a:rPr lang="zh-CN" altLang="en-US" sz="1800" dirty="0">
                <a:effectLst/>
                <a:latin typeface="FandolSong-Regular-Identity-H"/>
              </a:rPr>
              <a:t>记录损失函数在各个小区间内停留的步数。如果损失函数在某个小区间内停留了异常多的步数，这将在损失函数的演化图中形成一个明显的“平台”</a:t>
            </a:r>
            <a:endParaRPr lang="zh-CN" altLang="en-US" dirty="0"/>
          </a:p>
          <a:p>
            <a:pPr marL="285750" indent="-285750" algn="l">
              <a:lnSpc>
                <a:spcPct val="125000"/>
              </a:lnSpc>
              <a:buFont typeface="Arial" panose="020B0604020202020204" pitchFamily="34" charset="0"/>
              <a:buChar char="•"/>
            </a:pPr>
            <a:r>
              <a:rPr kumimoji="1" lang="zh-CN" altLang="en-US" dirty="0"/>
              <a:t>统计小区间内所有损失值的出现频率，损失停滞的地方将会在频谱图上表示为高亮</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8052" y="185530"/>
            <a:ext cx="6442789" cy="646331"/>
          </a:xfrm>
          <a:prstGeom prst="rect">
            <a:avLst/>
          </a:prstGeom>
          <a:noFill/>
        </p:spPr>
        <p:txBody>
          <a:bodyPr wrap="none" rtlCol="0">
            <a:spAutoFit/>
          </a:bodyPr>
          <a:lstStyle/>
          <a:p>
            <a:r>
              <a:rPr kumimoji="1" lang="zh-CN" altLang="en-US" sz="3600" dirty="0"/>
              <a:t>损失函数停滞现象的频谱分析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397" y="903843"/>
            <a:ext cx="6952647" cy="4635098"/>
          </a:xfrm>
          <a:prstGeom prst="rect">
            <a:avLst/>
          </a:prstGeom>
        </p:spPr>
      </p:pic>
      <p:sp>
        <p:nvSpPr>
          <p:cNvPr id="9" name="文本框 8"/>
          <p:cNvSpPr txBox="1"/>
          <p:nvPr/>
        </p:nvSpPr>
        <p:spPr>
          <a:xfrm>
            <a:off x="28737" y="5604581"/>
            <a:ext cx="12240851" cy="1103635"/>
          </a:xfrm>
          <a:prstGeom prst="rect">
            <a:avLst/>
          </a:prstGeom>
          <a:noFill/>
        </p:spPr>
        <p:txBody>
          <a:bodyPr wrap="none" rtlCol="0">
            <a:spAutoFit/>
          </a:bodyPr>
          <a:lstStyle/>
          <a:p>
            <a:pPr>
              <a:lnSpc>
                <a:spcPct val="125000"/>
              </a:lnSpc>
            </a:pPr>
            <a:r>
              <a:rPr lang="en-US" altLang="zh-CN" dirty="0">
                <a:latin typeface="FandolSong-Regular-Identity-H"/>
              </a:rPr>
              <a:t>1.</a:t>
            </a:r>
            <a:r>
              <a:rPr lang="zh-CN" altLang="en-US" dirty="0">
                <a:latin typeface="FandolSong-Regular-Identity-H"/>
              </a:rPr>
              <a:t>  固</a:t>
            </a:r>
            <a:r>
              <a:rPr lang="zh-CN" altLang="en-US" sz="1800" dirty="0">
                <a:effectLst/>
                <a:latin typeface="FandolSong-Regular-Identity-H"/>
              </a:rPr>
              <a:t>定宽度，不同初始化条件下的损失函数展现了显著的一致性，某些损失值似乎是训练过程中的</a:t>
            </a:r>
            <a:r>
              <a:rPr lang="zh-CN" altLang="en-US" sz="1800" b="1" dirty="0">
                <a:solidFill>
                  <a:srgbClr val="FF0000"/>
                </a:solidFill>
                <a:effectLst/>
                <a:latin typeface="FandolSong-Regular-Identity-H"/>
              </a:rPr>
              <a:t>关键“吸引子”</a:t>
            </a:r>
            <a:r>
              <a:rPr lang="zh-CN" altLang="en-US" sz="1800" dirty="0">
                <a:effectLst/>
                <a:latin typeface="FandolSong-Regular-Identity-H"/>
              </a:rPr>
              <a:t>。 </a:t>
            </a:r>
            <a:endParaRPr lang="zh-CN" altLang="en-US" dirty="0">
              <a:effectLst/>
            </a:endParaRPr>
          </a:p>
          <a:p>
            <a:pPr>
              <a:lnSpc>
                <a:spcPct val="125000"/>
              </a:lnSpc>
            </a:pPr>
            <a:r>
              <a:rPr lang="en-US" altLang="zh-CN" sz="1800" dirty="0">
                <a:effectLst/>
                <a:latin typeface="FandolSong-Regular-Identity-H"/>
              </a:rPr>
              <a:t>2.</a:t>
            </a:r>
            <a:r>
              <a:rPr lang="zh-CN" altLang="en-US" sz="1800" dirty="0">
                <a:effectLst/>
                <a:latin typeface="FandolSong-Regular-Identity-H"/>
              </a:rPr>
              <a:t>  </a:t>
            </a:r>
            <a:r>
              <a:rPr lang="zh-CN" altLang="en-US" sz="1800" b="1" dirty="0">
                <a:solidFill>
                  <a:srgbClr val="FF0000"/>
                </a:solidFill>
                <a:effectLst/>
                <a:latin typeface="FandolSong-Regular-Identity-H"/>
              </a:rPr>
              <a:t>不同宽度</a:t>
            </a:r>
            <a:r>
              <a:rPr lang="zh-CN" altLang="en-US" sz="1800" dirty="0">
                <a:effectLst/>
                <a:latin typeface="FandolSong-Regular-Identity-H"/>
              </a:rPr>
              <a:t>的网络在损失函数的停滞模式上显示出</a:t>
            </a:r>
            <a:r>
              <a:rPr lang="zh-CN" altLang="en-US" sz="1800" b="1" dirty="0">
                <a:solidFill>
                  <a:srgbClr val="FF0000"/>
                </a:solidFill>
                <a:effectLst/>
                <a:latin typeface="FandolSong-Regular-Identity-H"/>
              </a:rPr>
              <a:t>相似</a:t>
            </a:r>
            <a:r>
              <a:rPr lang="zh-CN" altLang="en-US" sz="1800" dirty="0">
                <a:effectLst/>
                <a:latin typeface="FandolSong-Regular-Identity-H"/>
              </a:rPr>
              <a:t>之处</a:t>
            </a:r>
            <a:r>
              <a:rPr lang="en-US" altLang="zh-CN" sz="1800" dirty="0">
                <a:effectLst/>
                <a:latin typeface="FandolSong-Regular-Identity-H"/>
              </a:rPr>
              <a:t>(</a:t>
            </a:r>
            <a:r>
              <a:rPr lang="zh-CN" altLang="en-US" sz="1800" dirty="0">
                <a:effectLst/>
                <a:latin typeface="FandolSong-Regular-Identity-H"/>
              </a:rPr>
              <a:t>高亮位置相似</a:t>
            </a:r>
            <a:r>
              <a:rPr lang="en-US" altLang="zh-CN" sz="1800" dirty="0">
                <a:effectLst/>
                <a:latin typeface="FandolSong-Regular-Identity-H"/>
              </a:rPr>
              <a:t>), </a:t>
            </a:r>
            <a:r>
              <a:rPr lang="zh-CN" altLang="en-US" sz="1800" dirty="0">
                <a:effectLst/>
                <a:latin typeface="FandolSong-Regular-Identity-H"/>
              </a:rPr>
              <a:t>但宽网络未必经历所有窄网络的临界点</a:t>
            </a:r>
            <a:r>
              <a:rPr lang="zh-CN" altLang="en-US" dirty="0">
                <a:latin typeface="FandolSong-Regular-Identity-H"/>
              </a:rPr>
              <a:t>。</a:t>
            </a:r>
            <a:r>
              <a:rPr lang="zh-CN" altLang="en-US" sz="1800" dirty="0">
                <a:effectLst/>
                <a:latin typeface="FandolSong-Regular-Identity-H"/>
              </a:rPr>
              <a:t> </a:t>
            </a:r>
            <a:endParaRPr lang="zh-CN" altLang="en-US" dirty="0">
              <a:effectLst/>
            </a:endParaRPr>
          </a:p>
          <a:p>
            <a:pPr>
              <a:lnSpc>
                <a:spcPct val="125000"/>
              </a:lnSpc>
            </a:pPr>
            <a:r>
              <a:rPr lang="en-US" altLang="zh-CN" sz="1800" dirty="0">
                <a:effectLst/>
                <a:latin typeface="FandolSong-Regular-Identity-H"/>
              </a:rPr>
              <a:t>3.</a:t>
            </a:r>
            <a:r>
              <a:rPr lang="zh-CN" altLang="en-US" sz="1800" dirty="0">
                <a:effectLst/>
                <a:latin typeface="FandolSong-Regular-Identity-H"/>
              </a:rPr>
              <a:t> 随着网络宽度的增加，损失函数</a:t>
            </a:r>
            <a:r>
              <a:rPr lang="zh-CN" altLang="en-US" sz="1800" b="1" dirty="0">
                <a:solidFill>
                  <a:srgbClr val="FF0000"/>
                </a:solidFill>
                <a:effectLst/>
                <a:latin typeface="FandolSong-Regular-Identity-H"/>
              </a:rPr>
              <a:t>在较小数值上停滞</a:t>
            </a:r>
            <a:r>
              <a:rPr lang="zh-CN" altLang="en-US" sz="1800" dirty="0">
                <a:effectLst/>
                <a:latin typeface="FandolSong-Regular-Identity-H"/>
              </a:rPr>
              <a:t>的概率也越大。 </a:t>
            </a:r>
            <a:endParaRPr lang="zh-CN" altLang="en-US" dirty="0">
              <a:effectLst/>
            </a:endParaRPr>
          </a:p>
        </p:txBody>
      </p:sp>
      <p:sp>
        <p:nvSpPr>
          <p:cNvPr id="11" name="文本框 10"/>
          <p:cNvSpPr txBox="1"/>
          <p:nvPr/>
        </p:nvSpPr>
        <p:spPr>
          <a:xfrm>
            <a:off x="145774" y="5132419"/>
            <a:ext cx="646331" cy="406522"/>
          </a:xfrm>
          <a:prstGeom prst="rect">
            <a:avLst/>
          </a:prstGeom>
          <a:noFill/>
        </p:spPr>
        <p:txBody>
          <a:bodyPr wrap="none" rtlCol="0">
            <a:spAutoFit/>
          </a:bodyPr>
          <a:lstStyle/>
          <a:p>
            <a:pPr algn="l">
              <a:lnSpc>
                <a:spcPct val="125000"/>
              </a:lnSpc>
            </a:pPr>
            <a:r>
              <a:rPr kumimoji="1" lang="zh-CN" altLang="en-US" b="1" dirty="0"/>
              <a:t>现象</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6571030" cy="646331"/>
          </a:xfrm>
          <a:prstGeom prst="rect">
            <a:avLst/>
          </a:prstGeom>
          <a:noFill/>
        </p:spPr>
        <p:txBody>
          <a:bodyPr wrap="none" rtlCol="0">
            <a:spAutoFit/>
          </a:bodyPr>
          <a:lstStyle/>
          <a:p>
            <a:r>
              <a:rPr kumimoji="1" lang="zh-CN" altLang="en-US" sz="3600" dirty="0"/>
              <a:t>损失景观优化路径的直观理解   </a:t>
            </a:r>
          </a:p>
        </p:txBody>
      </p:sp>
      <p:pic>
        <p:nvPicPr>
          <p:cNvPr id="8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386" y="4200688"/>
            <a:ext cx="977804" cy="981713"/>
          </a:xfrm>
          <a:prstGeom prst="rect">
            <a:avLst/>
          </a:prstGeom>
          <a:noFill/>
          <a:extLst>
            <a:ext uri="{909E8E84-426E-40DD-AFC4-6F175D3DCCD1}">
              <a14:hiddenFill xmlns:a14="http://schemas.microsoft.com/office/drawing/2010/main">
                <a:solidFill>
                  <a:srgbClr val="FFFFFF"/>
                </a:solidFill>
              </a14:hiddenFill>
            </a:ext>
          </a:extLst>
        </p:spPr>
      </p:pic>
      <p:pic>
        <p:nvPicPr>
          <p:cNvPr id="82" name="图片 81"/>
          <p:cNvPicPr>
            <a:picLocks noChangeAspect="1"/>
          </p:cNvPicPr>
          <p:nvPr/>
        </p:nvPicPr>
        <p:blipFill>
          <a:blip r:embed="rId3"/>
          <a:stretch>
            <a:fillRect/>
          </a:stretch>
        </p:blipFill>
        <p:spPr>
          <a:xfrm flipH="1">
            <a:off x="810701" y="3974403"/>
            <a:ext cx="589612" cy="1306589"/>
          </a:xfrm>
          <a:prstGeom prst="rect">
            <a:avLst/>
          </a:prstGeom>
        </p:spPr>
      </p:pic>
      <p:sp>
        <p:nvSpPr>
          <p:cNvPr id="83" name="文本框 82"/>
          <p:cNvSpPr txBox="1"/>
          <p:nvPr/>
        </p:nvSpPr>
        <p:spPr>
          <a:xfrm>
            <a:off x="169959" y="5367131"/>
            <a:ext cx="1740453" cy="338554"/>
          </a:xfrm>
          <a:prstGeom prst="rect">
            <a:avLst/>
          </a:prstGeom>
          <a:noFill/>
        </p:spPr>
        <p:txBody>
          <a:bodyPr wrap="square" rtlCol="0">
            <a:spAutoFit/>
          </a:bodyPr>
          <a:lstStyle/>
          <a:p>
            <a:pPr algn="ctr">
              <a:defRPr/>
            </a:pPr>
            <a:r>
              <a:rPr lang="zh-CN" altLang="en-US" sz="1600" dirty="0">
                <a:solidFill>
                  <a:srgbClr val="FF0000"/>
                </a:solidFill>
                <a:latin typeface="Book Antiqua" panose="02040602050305030304"/>
                <a:ea typeface="黑体" panose="02010609060101010101" charset="-122"/>
              </a:rPr>
              <a:t>初始化参数</a:t>
            </a:r>
          </a:p>
        </p:txBody>
      </p:sp>
      <p:pic>
        <p:nvPicPr>
          <p:cNvPr id="8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978" y="3562527"/>
            <a:ext cx="977804" cy="98171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090" y="1426646"/>
            <a:ext cx="977804" cy="981713"/>
          </a:xfrm>
          <a:prstGeom prst="rect">
            <a:avLst/>
          </a:prstGeom>
          <a:noFill/>
          <a:extLst>
            <a:ext uri="{909E8E84-426E-40DD-AFC4-6F175D3DCCD1}">
              <a14:hiddenFill xmlns:a14="http://schemas.microsoft.com/office/drawing/2010/main">
                <a:solidFill>
                  <a:srgbClr val="FFFFFF"/>
                </a:solidFill>
              </a14:hiddenFill>
            </a:ext>
          </a:extLst>
        </p:spPr>
      </p:pic>
      <p:sp>
        <p:nvSpPr>
          <p:cNvPr id="86" name="任意多边形: 形状 15"/>
          <p:cNvSpPr/>
          <p:nvPr/>
        </p:nvSpPr>
        <p:spPr>
          <a:xfrm>
            <a:off x="1175027" y="2234554"/>
            <a:ext cx="8931965" cy="2420730"/>
          </a:xfrm>
          <a:custGeom>
            <a:avLst/>
            <a:gdLst>
              <a:gd name="connsiteX0" fmla="*/ 0 w 8931965"/>
              <a:gd name="connsiteY0" fmla="*/ 2420730 h 2420730"/>
              <a:gd name="connsiteX1" fmla="*/ 132521 w 8931965"/>
              <a:gd name="connsiteY1" fmla="*/ 2398643 h 2420730"/>
              <a:gd name="connsiteX2" fmla="*/ 441739 w 8931965"/>
              <a:gd name="connsiteY2" fmla="*/ 2345635 h 2420730"/>
              <a:gd name="connsiteX3" fmla="*/ 534504 w 8931965"/>
              <a:gd name="connsiteY3" fmla="*/ 2341217 h 2420730"/>
              <a:gd name="connsiteX4" fmla="*/ 614017 w 8931965"/>
              <a:gd name="connsiteY4" fmla="*/ 2314713 h 2420730"/>
              <a:gd name="connsiteX5" fmla="*/ 733287 w 8931965"/>
              <a:gd name="connsiteY5" fmla="*/ 2235200 h 2420730"/>
              <a:gd name="connsiteX6" fmla="*/ 803965 w 8931965"/>
              <a:gd name="connsiteY6" fmla="*/ 2191026 h 2420730"/>
              <a:gd name="connsiteX7" fmla="*/ 1170608 w 8931965"/>
              <a:gd name="connsiteY7" fmla="*/ 2027583 h 2420730"/>
              <a:gd name="connsiteX8" fmla="*/ 1254539 w 8931965"/>
              <a:gd name="connsiteY8" fmla="*/ 2005496 h 2420730"/>
              <a:gd name="connsiteX9" fmla="*/ 1378226 w 8931965"/>
              <a:gd name="connsiteY9" fmla="*/ 1965739 h 2420730"/>
              <a:gd name="connsiteX10" fmla="*/ 1585843 w 8931965"/>
              <a:gd name="connsiteY10" fmla="*/ 1930400 h 2420730"/>
              <a:gd name="connsiteX11" fmla="*/ 1683026 w 8931965"/>
              <a:gd name="connsiteY11" fmla="*/ 1921565 h 2420730"/>
              <a:gd name="connsiteX12" fmla="*/ 1859721 w 8931965"/>
              <a:gd name="connsiteY12" fmla="*/ 1886226 h 2420730"/>
              <a:gd name="connsiteX13" fmla="*/ 1930400 w 8931965"/>
              <a:gd name="connsiteY13" fmla="*/ 1872974 h 2420730"/>
              <a:gd name="connsiteX14" fmla="*/ 1965739 w 8931965"/>
              <a:gd name="connsiteY14" fmla="*/ 1864139 h 2420730"/>
              <a:gd name="connsiteX15" fmla="*/ 2027582 w 8931965"/>
              <a:gd name="connsiteY15" fmla="*/ 1837635 h 2420730"/>
              <a:gd name="connsiteX16" fmla="*/ 2071756 w 8931965"/>
              <a:gd name="connsiteY16" fmla="*/ 1824383 h 2420730"/>
              <a:gd name="connsiteX17" fmla="*/ 2098260 w 8931965"/>
              <a:gd name="connsiteY17" fmla="*/ 1819965 h 2420730"/>
              <a:gd name="connsiteX18" fmla="*/ 2221947 w 8931965"/>
              <a:gd name="connsiteY18" fmla="*/ 1789043 h 2420730"/>
              <a:gd name="connsiteX19" fmla="*/ 2252869 w 8931965"/>
              <a:gd name="connsiteY19" fmla="*/ 1780209 h 2420730"/>
              <a:gd name="connsiteX20" fmla="*/ 2301460 w 8931965"/>
              <a:gd name="connsiteY20" fmla="*/ 1775791 h 2420730"/>
              <a:gd name="connsiteX21" fmla="*/ 2327965 w 8931965"/>
              <a:gd name="connsiteY21" fmla="*/ 1771374 h 2420730"/>
              <a:gd name="connsiteX22" fmla="*/ 2729947 w 8931965"/>
              <a:gd name="connsiteY22" fmla="*/ 1762539 h 2420730"/>
              <a:gd name="connsiteX23" fmla="*/ 2778539 w 8931965"/>
              <a:gd name="connsiteY23" fmla="*/ 1753704 h 2420730"/>
              <a:gd name="connsiteX24" fmla="*/ 2822713 w 8931965"/>
              <a:gd name="connsiteY24" fmla="*/ 1749287 h 2420730"/>
              <a:gd name="connsiteX25" fmla="*/ 2897808 w 8931965"/>
              <a:gd name="connsiteY25" fmla="*/ 1718365 h 2420730"/>
              <a:gd name="connsiteX26" fmla="*/ 2990574 w 8931965"/>
              <a:gd name="connsiteY26" fmla="*/ 1683026 h 2420730"/>
              <a:gd name="connsiteX27" fmla="*/ 3123095 w 8931965"/>
              <a:gd name="connsiteY27" fmla="*/ 1607930 h 2420730"/>
              <a:gd name="connsiteX28" fmla="*/ 3207026 w 8931965"/>
              <a:gd name="connsiteY28" fmla="*/ 1559339 h 2420730"/>
              <a:gd name="connsiteX29" fmla="*/ 3436730 w 8931965"/>
              <a:gd name="connsiteY29" fmla="*/ 1356139 h 2420730"/>
              <a:gd name="connsiteX30" fmla="*/ 3688521 w 8931965"/>
              <a:gd name="connsiteY30" fmla="*/ 1144104 h 2420730"/>
              <a:gd name="connsiteX31" fmla="*/ 3984487 w 8931965"/>
              <a:gd name="connsiteY31" fmla="*/ 781878 h 2420730"/>
              <a:gd name="connsiteX32" fmla="*/ 4033078 w 8931965"/>
              <a:gd name="connsiteY32" fmla="*/ 693530 h 2420730"/>
              <a:gd name="connsiteX33" fmla="*/ 4094921 w 8931965"/>
              <a:gd name="connsiteY33" fmla="*/ 583096 h 2420730"/>
              <a:gd name="connsiteX34" fmla="*/ 4117008 w 8931965"/>
              <a:gd name="connsiteY34" fmla="*/ 547756 h 2420730"/>
              <a:gd name="connsiteX35" fmla="*/ 4139095 w 8931965"/>
              <a:gd name="connsiteY35" fmla="*/ 494748 h 2420730"/>
              <a:gd name="connsiteX36" fmla="*/ 4214191 w 8931965"/>
              <a:gd name="connsiteY36" fmla="*/ 287130 h 2420730"/>
              <a:gd name="connsiteX37" fmla="*/ 4245113 w 8931965"/>
              <a:gd name="connsiteY37" fmla="*/ 194365 h 2420730"/>
              <a:gd name="connsiteX38" fmla="*/ 4298121 w 8931965"/>
              <a:gd name="connsiteY38" fmla="*/ 66261 h 2420730"/>
              <a:gd name="connsiteX39" fmla="*/ 4382052 w 8931965"/>
              <a:gd name="connsiteY39" fmla="*/ 13252 h 2420730"/>
              <a:gd name="connsiteX40" fmla="*/ 4421808 w 8931965"/>
              <a:gd name="connsiteY40" fmla="*/ 0 h 2420730"/>
              <a:gd name="connsiteX41" fmla="*/ 4616174 w 8931965"/>
              <a:gd name="connsiteY41" fmla="*/ 8835 h 2420730"/>
              <a:gd name="connsiteX42" fmla="*/ 4788452 w 8931965"/>
              <a:gd name="connsiteY42" fmla="*/ 39756 h 2420730"/>
              <a:gd name="connsiteX43" fmla="*/ 4903304 w 8931965"/>
              <a:gd name="connsiteY43" fmla="*/ 66261 h 2420730"/>
              <a:gd name="connsiteX44" fmla="*/ 4943060 w 8931965"/>
              <a:gd name="connsiteY44" fmla="*/ 92765 h 2420730"/>
              <a:gd name="connsiteX45" fmla="*/ 5137426 w 8931965"/>
              <a:gd name="connsiteY45" fmla="*/ 300383 h 2420730"/>
              <a:gd name="connsiteX46" fmla="*/ 5177182 w 8931965"/>
              <a:gd name="connsiteY46" fmla="*/ 348974 h 2420730"/>
              <a:gd name="connsiteX47" fmla="*/ 5239026 w 8931965"/>
              <a:gd name="connsiteY47" fmla="*/ 415235 h 2420730"/>
              <a:gd name="connsiteX48" fmla="*/ 5278782 w 8931965"/>
              <a:gd name="connsiteY48" fmla="*/ 472661 h 2420730"/>
              <a:gd name="connsiteX49" fmla="*/ 5322956 w 8931965"/>
              <a:gd name="connsiteY49" fmla="*/ 525669 h 2420730"/>
              <a:gd name="connsiteX50" fmla="*/ 5499652 w 8931965"/>
              <a:gd name="connsiteY50" fmla="*/ 803965 h 2420730"/>
              <a:gd name="connsiteX51" fmla="*/ 5557078 w 8931965"/>
              <a:gd name="connsiteY51" fmla="*/ 901148 h 2420730"/>
              <a:gd name="connsiteX52" fmla="*/ 5601252 w 8931965"/>
              <a:gd name="connsiteY52" fmla="*/ 1002748 h 2420730"/>
              <a:gd name="connsiteX53" fmla="*/ 5658678 w 8931965"/>
              <a:gd name="connsiteY53" fmla="*/ 1095513 h 2420730"/>
              <a:gd name="connsiteX54" fmla="*/ 5751443 w 8931965"/>
              <a:gd name="connsiteY54" fmla="*/ 1263374 h 2420730"/>
              <a:gd name="connsiteX55" fmla="*/ 5795617 w 8931965"/>
              <a:gd name="connsiteY55" fmla="*/ 1325217 h 2420730"/>
              <a:gd name="connsiteX56" fmla="*/ 5835374 w 8931965"/>
              <a:gd name="connsiteY56" fmla="*/ 1404730 h 2420730"/>
              <a:gd name="connsiteX57" fmla="*/ 5879547 w 8931965"/>
              <a:gd name="connsiteY57" fmla="*/ 1475409 h 2420730"/>
              <a:gd name="connsiteX58" fmla="*/ 5954643 w 8931965"/>
              <a:gd name="connsiteY58" fmla="*/ 1577009 h 2420730"/>
              <a:gd name="connsiteX59" fmla="*/ 6012069 w 8931965"/>
              <a:gd name="connsiteY59" fmla="*/ 1634435 h 2420730"/>
              <a:gd name="connsiteX60" fmla="*/ 6056243 w 8931965"/>
              <a:gd name="connsiteY60" fmla="*/ 1691861 h 2420730"/>
              <a:gd name="connsiteX61" fmla="*/ 6082747 w 8931965"/>
              <a:gd name="connsiteY61" fmla="*/ 1718365 h 2420730"/>
              <a:gd name="connsiteX62" fmla="*/ 6113669 w 8931965"/>
              <a:gd name="connsiteY62" fmla="*/ 1753704 h 2420730"/>
              <a:gd name="connsiteX63" fmla="*/ 6140174 w 8931965"/>
              <a:gd name="connsiteY63" fmla="*/ 1780209 h 2420730"/>
              <a:gd name="connsiteX64" fmla="*/ 6179930 w 8931965"/>
              <a:gd name="connsiteY64" fmla="*/ 1824383 h 2420730"/>
              <a:gd name="connsiteX65" fmla="*/ 6321287 w 8931965"/>
              <a:gd name="connsiteY65" fmla="*/ 1956904 h 2420730"/>
              <a:gd name="connsiteX66" fmla="*/ 6409634 w 8931965"/>
              <a:gd name="connsiteY66" fmla="*/ 2062922 h 2420730"/>
              <a:gd name="connsiteX67" fmla="*/ 6449391 w 8931965"/>
              <a:gd name="connsiteY67" fmla="*/ 2120348 h 2420730"/>
              <a:gd name="connsiteX68" fmla="*/ 6528904 w 8931965"/>
              <a:gd name="connsiteY68" fmla="*/ 2191026 h 2420730"/>
              <a:gd name="connsiteX69" fmla="*/ 6555408 w 8931965"/>
              <a:gd name="connsiteY69" fmla="*/ 2208696 h 2420730"/>
              <a:gd name="connsiteX70" fmla="*/ 6599582 w 8931965"/>
              <a:gd name="connsiteY70" fmla="*/ 2217530 h 2420730"/>
              <a:gd name="connsiteX71" fmla="*/ 6904382 w 8931965"/>
              <a:gd name="connsiteY71" fmla="*/ 2292626 h 2420730"/>
              <a:gd name="connsiteX72" fmla="*/ 7112000 w 8931965"/>
              <a:gd name="connsiteY72" fmla="*/ 2332383 h 2420730"/>
              <a:gd name="connsiteX73" fmla="*/ 7173843 w 8931965"/>
              <a:gd name="connsiteY73" fmla="*/ 2327965 h 2420730"/>
              <a:gd name="connsiteX74" fmla="*/ 7244521 w 8931965"/>
              <a:gd name="connsiteY74" fmla="*/ 2323548 h 2420730"/>
              <a:gd name="connsiteX75" fmla="*/ 7337287 w 8931965"/>
              <a:gd name="connsiteY75" fmla="*/ 2310296 h 2420730"/>
              <a:gd name="connsiteX76" fmla="*/ 7377043 w 8931965"/>
              <a:gd name="connsiteY76" fmla="*/ 2292626 h 2420730"/>
              <a:gd name="connsiteX77" fmla="*/ 7522817 w 8931965"/>
              <a:gd name="connsiteY77" fmla="*/ 2115930 h 2420730"/>
              <a:gd name="connsiteX78" fmla="*/ 7642087 w 8931965"/>
              <a:gd name="connsiteY78" fmla="*/ 1656522 h 2420730"/>
              <a:gd name="connsiteX79" fmla="*/ 7650921 w 8931965"/>
              <a:gd name="connsiteY79" fmla="*/ 1616765 h 2420730"/>
              <a:gd name="connsiteX80" fmla="*/ 7712765 w 8931965"/>
              <a:gd name="connsiteY80" fmla="*/ 1493078 h 2420730"/>
              <a:gd name="connsiteX81" fmla="*/ 7792278 w 8931965"/>
              <a:gd name="connsiteY81" fmla="*/ 1329635 h 2420730"/>
              <a:gd name="connsiteX82" fmla="*/ 8189843 w 8931965"/>
              <a:gd name="connsiteY82" fmla="*/ 724452 h 2420730"/>
              <a:gd name="connsiteX83" fmla="*/ 8251687 w 8931965"/>
              <a:gd name="connsiteY83" fmla="*/ 640522 h 2420730"/>
              <a:gd name="connsiteX84" fmla="*/ 8273774 w 8931965"/>
              <a:gd name="connsiteY84" fmla="*/ 609600 h 2420730"/>
              <a:gd name="connsiteX85" fmla="*/ 8384208 w 8931965"/>
              <a:gd name="connsiteY85" fmla="*/ 490330 h 2420730"/>
              <a:gd name="connsiteX86" fmla="*/ 8463721 w 8931965"/>
              <a:gd name="connsiteY86" fmla="*/ 397565 h 2420730"/>
              <a:gd name="connsiteX87" fmla="*/ 8525565 w 8931965"/>
              <a:gd name="connsiteY87" fmla="*/ 326887 h 2420730"/>
              <a:gd name="connsiteX88" fmla="*/ 8543234 w 8931965"/>
              <a:gd name="connsiteY88" fmla="*/ 309217 h 2420730"/>
              <a:gd name="connsiteX89" fmla="*/ 8578574 w 8931965"/>
              <a:gd name="connsiteY89" fmla="*/ 282713 h 2420730"/>
              <a:gd name="connsiteX90" fmla="*/ 8591826 w 8931965"/>
              <a:gd name="connsiteY90" fmla="*/ 273878 h 2420730"/>
              <a:gd name="connsiteX91" fmla="*/ 8636000 w 8931965"/>
              <a:gd name="connsiteY91" fmla="*/ 260626 h 2420730"/>
              <a:gd name="connsiteX92" fmla="*/ 8697843 w 8931965"/>
              <a:gd name="connsiteY92" fmla="*/ 229704 h 2420730"/>
              <a:gd name="connsiteX93" fmla="*/ 8786191 w 8931965"/>
              <a:gd name="connsiteY93" fmla="*/ 194365 h 2420730"/>
              <a:gd name="connsiteX94" fmla="*/ 8812695 w 8931965"/>
              <a:gd name="connsiteY94" fmla="*/ 181113 h 2420730"/>
              <a:gd name="connsiteX95" fmla="*/ 8861287 w 8931965"/>
              <a:gd name="connsiteY95" fmla="*/ 172278 h 2420730"/>
              <a:gd name="connsiteX96" fmla="*/ 8931965 w 8931965"/>
              <a:gd name="connsiteY96" fmla="*/ 163443 h 242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8931965" h="2420730">
                <a:moveTo>
                  <a:pt x="0" y="2420730"/>
                </a:moveTo>
                <a:lnTo>
                  <a:pt x="132521" y="2398643"/>
                </a:lnTo>
                <a:cubicBezTo>
                  <a:pt x="265156" y="2374358"/>
                  <a:pt x="316325" y="2358176"/>
                  <a:pt x="441739" y="2345635"/>
                </a:cubicBezTo>
                <a:cubicBezTo>
                  <a:pt x="472542" y="2342555"/>
                  <a:pt x="503582" y="2342690"/>
                  <a:pt x="534504" y="2341217"/>
                </a:cubicBezTo>
                <a:cubicBezTo>
                  <a:pt x="561008" y="2332382"/>
                  <a:pt x="589366" y="2327860"/>
                  <a:pt x="614017" y="2314713"/>
                </a:cubicBezTo>
                <a:cubicBezTo>
                  <a:pt x="656177" y="2292228"/>
                  <a:pt x="693246" y="2261273"/>
                  <a:pt x="733287" y="2235200"/>
                </a:cubicBezTo>
                <a:cubicBezTo>
                  <a:pt x="756569" y="2220040"/>
                  <a:pt x="778919" y="2203048"/>
                  <a:pt x="803965" y="2191026"/>
                </a:cubicBezTo>
                <a:cubicBezTo>
                  <a:pt x="948117" y="2121833"/>
                  <a:pt x="1028023" y="2076939"/>
                  <a:pt x="1170608" y="2027583"/>
                </a:cubicBezTo>
                <a:cubicBezTo>
                  <a:pt x="1197946" y="2018120"/>
                  <a:pt x="1226813" y="2013755"/>
                  <a:pt x="1254539" y="2005496"/>
                </a:cubicBezTo>
                <a:cubicBezTo>
                  <a:pt x="1296043" y="1993133"/>
                  <a:pt x="1336258" y="1976422"/>
                  <a:pt x="1378226" y="1965739"/>
                </a:cubicBezTo>
                <a:cubicBezTo>
                  <a:pt x="1410934" y="1957413"/>
                  <a:pt x="1542828" y="1935521"/>
                  <a:pt x="1585843" y="1930400"/>
                </a:cubicBezTo>
                <a:cubicBezTo>
                  <a:pt x="1618143" y="1926555"/>
                  <a:pt x="1650726" y="1925410"/>
                  <a:pt x="1683026" y="1921565"/>
                </a:cubicBezTo>
                <a:cubicBezTo>
                  <a:pt x="1779552" y="1910074"/>
                  <a:pt x="1764749" y="1909150"/>
                  <a:pt x="1859721" y="1886226"/>
                </a:cubicBezTo>
                <a:cubicBezTo>
                  <a:pt x="1966413" y="1860473"/>
                  <a:pt x="1842498" y="1890554"/>
                  <a:pt x="1930400" y="1872974"/>
                </a:cubicBezTo>
                <a:cubicBezTo>
                  <a:pt x="1942306" y="1870593"/>
                  <a:pt x="1953959" y="1867084"/>
                  <a:pt x="1965739" y="1864139"/>
                </a:cubicBezTo>
                <a:cubicBezTo>
                  <a:pt x="1997987" y="1844791"/>
                  <a:pt x="1982638" y="1851828"/>
                  <a:pt x="2027582" y="1837635"/>
                </a:cubicBezTo>
                <a:cubicBezTo>
                  <a:pt x="2042241" y="1833006"/>
                  <a:pt x="2056592" y="1826911"/>
                  <a:pt x="2071756" y="1824383"/>
                </a:cubicBezTo>
                <a:cubicBezTo>
                  <a:pt x="2080591" y="1822910"/>
                  <a:pt x="2089619" y="1822322"/>
                  <a:pt x="2098260" y="1819965"/>
                </a:cubicBezTo>
                <a:cubicBezTo>
                  <a:pt x="2317268" y="1760234"/>
                  <a:pt x="2049355" y="1825377"/>
                  <a:pt x="2221947" y="1789043"/>
                </a:cubicBezTo>
                <a:cubicBezTo>
                  <a:pt x="2232437" y="1786835"/>
                  <a:pt x="2242295" y="1781971"/>
                  <a:pt x="2252869" y="1780209"/>
                </a:cubicBezTo>
                <a:cubicBezTo>
                  <a:pt x="2268912" y="1777535"/>
                  <a:pt x="2285308" y="1777691"/>
                  <a:pt x="2301460" y="1775791"/>
                </a:cubicBezTo>
                <a:cubicBezTo>
                  <a:pt x="2310355" y="1774744"/>
                  <a:pt x="2319037" y="1772088"/>
                  <a:pt x="2327965" y="1771374"/>
                </a:cubicBezTo>
                <a:cubicBezTo>
                  <a:pt x="2439219" y="1762473"/>
                  <a:pt x="2681191" y="1763216"/>
                  <a:pt x="2729947" y="1762539"/>
                </a:cubicBezTo>
                <a:cubicBezTo>
                  <a:pt x="2746144" y="1759594"/>
                  <a:pt x="2762242" y="1756032"/>
                  <a:pt x="2778539" y="1753704"/>
                </a:cubicBezTo>
                <a:cubicBezTo>
                  <a:pt x="2793188" y="1751611"/>
                  <a:pt x="2808140" y="1751859"/>
                  <a:pt x="2822713" y="1749287"/>
                </a:cubicBezTo>
                <a:cubicBezTo>
                  <a:pt x="2860057" y="1742697"/>
                  <a:pt x="2858492" y="1734852"/>
                  <a:pt x="2897808" y="1718365"/>
                </a:cubicBezTo>
                <a:cubicBezTo>
                  <a:pt x="2928323" y="1705568"/>
                  <a:pt x="2960978" y="1697824"/>
                  <a:pt x="2990574" y="1683026"/>
                </a:cubicBezTo>
                <a:cubicBezTo>
                  <a:pt x="3146897" y="1604864"/>
                  <a:pt x="3003998" y="1680423"/>
                  <a:pt x="3123095" y="1607930"/>
                </a:cubicBezTo>
                <a:cubicBezTo>
                  <a:pt x="3154109" y="1589052"/>
                  <a:pt x="3178458" y="1580455"/>
                  <a:pt x="3207026" y="1559339"/>
                </a:cubicBezTo>
                <a:cubicBezTo>
                  <a:pt x="3310290" y="1483013"/>
                  <a:pt x="3306801" y="1465553"/>
                  <a:pt x="3436730" y="1356139"/>
                </a:cubicBezTo>
                <a:cubicBezTo>
                  <a:pt x="3520660" y="1285461"/>
                  <a:pt x="3616266" y="1226681"/>
                  <a:pt x="3688521" y="1144104"/>
                </a:cubicBezTo>
                <a:cubicBezTo>
                  <a:pt x="3935636" y="861688"/>
                  <a:pt x="3842607" y="986816"/>
                  <a:pt x="3984487" y="781878"/>
                </a:cubicBezTo>
                <a:cubicBezTo>
                  <a:pt x="3996131" y="735298"/>
                  <a:pt x="3983446" y="778317"/>
                  <a:pt x="4033078" y="693530"/>
                </a:cubicBezTo>
                <a:cubicBezTo>
                  <a:pt x="4054392" y="657119"/>
                  <a:pt x="4073870" y="619659"/>
                  <a:pt x="4094921" y="583096"/>
                </a:cubicBezTo>
                <a:cubicBezTo>
                  <a:pt x="4101852" y="571057"/>
                  <a:pt x="4110796" y="560181"/>
                  <a:pt x="4117008" y="547756"/>
                </a:cubicBezTo>
                <a:cubicBezTo>
                  <a:pt x="4125568" y="530635"/>
                  <a:pt x="4132407" y="512683"/>
                  <a:pt x="4139095" y="494748"/>
                </a:cubicBezTo>
                <a:cubicBezTo>
                  <a:pt x="4164808" y="425792"/>
                  <a:pt x="4190918" y="356947"/>
                  <a:pt x="4214191" y="287130"/>
                </a:cubicBezTo>
                <a:cubicBezTo>
                  <a:pt x="4224498" y="256208"/>
                  <a:pt x="4233535" y="224834"/>
                  <a:pt x="4245113" y="194365"/>
                </a:cubicBezTo>
                <a:cubicBezTo>
                  <a:pt x="4261529" y="151166"/>
                  <a:pt x="4255645" y="84465"/>
                  <a:pt x="4298121" y="66261"/>
                </a:cubicBezTo>
                <a:cubicBezTo>
                  <a:pt x="4388676" y="27453"/>
                  <a:pt x="4242604" y="92937"/>
                  <a:pt x="4382052" y="13252"/>
                </a:cubicBezTo>
                <a:cubicBezTo>
                  <a:pt x="4394180" y="6321"/>
                  <a:pt x="4408556" y="4417"/>
                  <a:pt x="4421808" y="0"/>
                </a:cubicBezTo>
                <a:cubicBezTo>
                  <a:pt x="4486597" y="2945"/>
                  <a:pt x="4551696" y="1844"/>
                  <a:pt x="4616174" y="8835"/>
                </a:cubicBezTo>
                <a:cubicBezTo>
                  <a:pt x="4674178" y="15124"/>
                  <a:pt x="4731130" y="28885"/>
                  <a:pt x="4788452" y="39756"/>
                </a:cubicBezTo>
                <a:cubicBezTo>
                  <a:pt x="4862351" y="53771"/>
                  <a:pt x="4852586" y="51770"/>
                  <a:pt x="4903304" y="66261"/>
                </a:cubicBezTo>
                <a:cubicBezTo>
                  <a:pt x="4916556" y="75096"/>
                  <a:pt x="4931798" y="81503"/>
                  <a:pt x="4943060" y="92765"/>
                </a:cubicBezTo>
                <a:cubicBezTo>
                  <a:pt x="5081822" y="231527"/>
                  <a:pt x="5035957" y="178620"/>
                  <a:pt x="5137426" y="300383"/>
                </a:cubicBezTo>
                <a:cubicBezTo>
                  <a:pt x="5150823" y="316460"/>
                  <a:pt x="5162903" y="333675"/>
                  <a:pt x="5177182" y="348974"/>
                </a:cubicBezTo>
                <a:cubicBezTo>
                  <a:pt x="5197797" y="371061"/>
                  <a:pt x="5219849" y="391889"/>
                  <a:pt x="5239026" y="415235"/>
                </a:cubicBezTo>
                <a:cubicBezTo>
                  <a:pt x="5253804" y="433225"/>
                  <a:pt x="5264695" y="454125"/>
                  <a:pt x="5278782" y="472661"/>
                </a:cubicBezTo>
                <a:cubicBezTo>
                  <a:pt x="5292699" y="490973"/>
                  <a:pt x="5310198" y="506531"/>
                  <a:pt x="5322956" y="525669"/>
                </a:cubicBezTo>
                <a:cubicBezTo>
                  <a:pt x="5383909" y="617098"/>
                  <a:pt x="5441512" y="710722"/>
                  <a:pt x="5499652" y="803965"/>
                </a:cubicBezTo>
                <a:cubicBezTo>
                  <a:pt x="5519561" y="835894"/>
                  <a:pt x="5542075" y="866641"/>
                  <a:pt x="5557078" y="901148"/>
                </a:cubicBezTo>
                <a:cubicBezTo>
                  <a:pt x="5571803" y="935015"/>
                  <a:pt x="5584144" y="970020"/>
                  <a:pt x="5601252" y="1002748"/>
                </a:cubicBezTo>
                <a:cubicBezTo>
                  <a:pt x="5618099" y="1034977"/>
                  <a:pt x="5640520" y="1064003"/>
                  <a:pt x="5658678" y="1095513"/>
                </a:cubicBezTo>
                <a:cubicBezTo>
                  <a:pt x="5690598" y="1150903"/>
                  <a:pt x="5710516" y="1214262"/>
                  <a:pt x="5751443" y="1263374"/>
                </a:cubicBezTo>
                <a:cubicBezTo>
                  <a:pt x="5773294" y="1289594"/>
                  <a:pt x="5778462" y="1293359"/>
                  <a:pt x="5795617" y="1325217"/>
                </a:cubicBezTo>
                <a:cubicBezTo>
                  <a:pt x="5809666" y="1351308"/>
                  <a:pt x="5820919" y="1378862"/>
                  <a:pt x="5835374" y="1404730"/>
                </a:cubicBezTo>
                <a:cubicBezTo>
                  <a:pt x="5848927" y="1428983"/>
                  <a:pt x="5864304" y="1452182"/>
                  <a:pt x="5879547" y="1475409"/>
                </a:cubicBezTo>
                <a:cubicBezTo>
                  <a:pt x="5904556" y="1513518"/>
                  <a:pt x="5924383" y="1545156"/>
                  <a:pt x="5954643" y="1577009"/>
                </a:cubicBezTo>
                <a:cubicBezTo>
                  <a:pt x="5973288" y="1596635"/>
                  <a:pt x="5994133" y="1614159"/>
                  <a:pt x="6012069" y="1634435"/>
                </a:cubicBezTo>
                <a:cubicBezTo>
                  <a:pt x="6028070" y="1652523"/>
                  <a:pt x="6040687" y="1673388"/>
                  <a:pt x="6056243" y="1691861"/>
                </a:cubicBezTo>
                <a:cubicBezTo>
                  <a:pt x="6064291" y="1701418"/>
                  <a:pt x="6074245" y="1709209"/>
                  <a:pt x="6082747" y="1718365"/>
                </a:cubicBezTo>
                <a:cubicBezTo>
                  <a:pt x="6093398" y="1729835"/>
                  <a:pt x="6103018" y="1742234"/>
                  <a:pt x="6113669" y="1753704"/>
                </a:cubicBezTo>
                <a:cubicBezTo>
                  <a:pt x="6122171" y="1762860"/>
                  <a:pt x="6131628" y="1771094"/>
                  <a:pt x="6140174" y="1780209"/>
                </a:cubicBezTo>
                <a:cubicBezTo>
                  <a:pt x="6153723" y="1794661"/>
                  <a:pt x="6165750" y="1810549"/>
                  <a:pt x="6179930" y="1824383"/>
                </a:cubicBezTo>
                <a:cubicBezTo>
                  <a:pt x="6226160" y="1869486"/>
                  <a:pt x="6279940" y="1907286"/>
                  <a:pt x="6321287" y="1956904"/>
                </a:cubicBezTo>
                <a:cubicBezTo>
                  <a:pt x="6350736" y="1992243"/>
                  <a:pt x="6383449" y="2025100"/>
                  <a:pt x="6409634" y="2062922"/>
                </a:cubicBezTo>
                <a:cubicBezTo>
                  <a:pt x="6422886" y="2082064"/>
                  <a:pt x="6434648" y="2102329"/>
                  <a:pt x="6449391" y="2120348"/>
                </a:cubicBezTo>
                <a:cubicBezTo>
                  <a:pt x="6472017" y="2148002"/>
                  <a:pt x="6500334" y="2170074"/>
                  <a:pt x="6528904" y="2191026"/>
                </a:cubicBezTo>
                <a:cubicBezTo>
                  <a:pt x="6537466" y="2197305"/>
                  <a:pt x="6545911" y="2203947"/>
                  <a:pt x="6555408" y="2208696"/>
                </a:cubicBezTo>
                <a:cubicBezTo>
                  <a:pt x="6562632" y="2212308"/>
                  <a:pt x="6595318" y="2216507"/>
                  <a:pt x="6599582" y="2217530"/>
                </a:cubicBezTo>
                <a:cubicBezTo>
                  <a:pt x="6701331" y="2241950"/>
                  <a:pt x="6801776" y="2272105"/>
                  <a:pt x="6904382" y="2292626"/>
                </a:cubicBezTo>
                <a:cubicBezTo>
                  <a:pt x="7076557" y="2327061"/>
                  <a:pt x="7007149" y="2314908"/>
                  <a:pt x="7112000" y="2332383"/>
                </a:cubicBezTo>
                <a:lnTo>
                  <a:pt x="7173843" y="2327965"/>
                </a:lnTo>
                <a:cubicBezTo>
                  <a:pt x="7197396" y="2326395"/>
                  <a:pt x="7221052" y="2326085"/>
                  <a:pt x="7244521" y="2323548"/>
                </a:cubicBezTo>
                <a:cubicBezTo>
                  <a:pt x="7275576" y="2320191"/>
                  <a:pt x="7306365" y="2314713"/>
                  <a:pt x="7337287" y="2310296"/>
                </a:cubicBezTo>
                <a:cubicBezTo>
                  <a:pt x="7350539" y="2304406"/>
                  <a:pt x="7366645" y="2302735"/>
                  <a:pt x="7377043" y="2292626"/>
                </a:cubicBezTo>
                <a:cubicBezTo>
                  <a:pt x="7463535" y="2208536"/>
                  <a:pt x="7474113" y="2188988"/>
                  <a:pt x="7522817" y="2115930"/>
                </a:cubicBezTo>
                <a:cubicBezTo>
                  <a:pt x="7591586" y="1892431"/>
                  <a:pt x="7552614" y="2027198"/>
                  <a:pt x="7642087" y="1656522"/>
                </a:cubicBezTo>
                <a:cubicBezTo>
                  <a:pt x="7645272" y="1643325"/>
                  <a:pt x="7642440" y="1627366"/>
                  <a:pt x="7650921" y="1616765"/>
                </a:cubicBezTo>
                <a:cubicBezTo>
                  <a:pt x="7693815" y="1563149"/>
                  <a:pt x="7656396" y="1613869"/>
                  <a:pt x="7712765" y="1493078"/>
                </a:cubicBezTo>
                <a:cubicBezTo>
                  <a:pt x="7738386" y="1438176"/>
                  <a:pt x="7762999" y="1382677"/>
                  <a:pt x="7792278" y="1329635"/>
                </a:cubicBezTo>
                <a:cubicBezTo>
                  <a:pt x="8157438" y="668114"/>
                  <a:pt x="7866646" y="1176923"/>
                  <a:pt x="8189843" y="724452"/>
                </a:cubicBezTo>
                <a:cubicBezTo>
                  <a:pt x="8352031" y="497391"/>
                  <a:pt x="8176308" y="741026"/>
                  <a:pt x="8251687" y="640522"/>
                </a:cubicBezTo>
                <a:cubicBezTo>
                  <a:pt x="8259287" y="630389"/>
                  <a:pt x="8265393" y="619098"/>
                  <a:pt x="8273774" y="609600"/>
                </a:cubicBezTo>
                <a:cubicBezTo>
                  <a:pt x="8309622" y="568972"/>
                  <a:pt x="8348055" y="530687"/>
                  <a:pt x="8384208" y="490330"/>
                </a:cubicBezTo>
                <a:cubicBezTo>
                  <a:pt x="8411382" y="459996"/>
                  <a:pt x="8437080" y="428369"/>
                  <a:pt x="8463721" y="397565"/>
                </a:cubicBezTo>
                <a:cubicBezTo>
                  <a:pt x="8484199" y="373887"/>
                  <a:pt x="8503430" y="349024"/>
                  <a:pt x="8525565" y="326887"/>
                </a:cubicBezTo>
                <a:cubicBezTo>
                  <a:pt x="8531455" y="320997"/>
                  <a:pt x="8536835" y="314549"/>
                  <a:pt x="8543234" y="309217"/>
                </a:cubicBezTo>
                <a:cubicBezTo>
                  <a:pt x="8554546" y="299790"/>
                  <a:pt x="8566322" y="290881"/>
                  <a:pt x="8578574" y="282713"/>
                </a:cubicBezTo>
                <a:cubicBezTo>
                  <a:pt x="8582991" y="279768"/>
                  <a:pt x="8586871" y="275784"/>
                  <a:pt x="8591826" y="273878"/>
                </a:cubicBezTo>
                <a:cubicBezTo>
                  <a:pt x="8606174" y="268359"/>
                  <a:pt x="8621981" y="266934"/>
                  <a:pt x="8636000" y="260626"/>
                </a:cubicBezTo>
                <a:cubicBezTo>
                  <a:pt x="8722423" y="221736"/>
                  <a:pt x="8650419" y="241562"/>
                  <a:pt x="8697843" y="229704"/>
                </a:cubicBezTo>
                <a:cubicBezTo>
                  <a:pt x="8745859" y="200895"/>
                  <a:pt x="8695609" y="228872"/>
                  <a:pt x="8786191" y="194365"/>
                </a:cubicBezTo>
                <a:cubicBezTo>
                  <a:pt x="8795421" y="190849"/>
                  <a:pt x="8803219" y="183900"/>
                  <a:pt x="8812695" y="181113"/>
                </a:cubicBezTo>
                <a:cubicBezTo>
                  <a:pt x="8828489" y="176468"/>
                  <a:pt x="8845016" y="174781"/>
                  <a:pt x="8861287" y="172278"/>
                </a:cubicBezTo>
                <a:cubicBezTo>
                  <a:pt x="8919978" y="163248"/>
                  <a:pt x="8905862" y="163443"/>
                  <a:pt x="8931965" y="163443"/>
                </a:cubicBezTo>
              </a:path>
            </a:pathLst>
          </a:custGeom>
          <a:noFill/>
          <a:ln w="7620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pic>
        <p:nvPicPr>
          <p:cNvPr id="8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972" y="3172944"/>
            <a:ext cx="977804" cy="98171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937680">
            <a:off x="5971690" y="3709307"/>
            <a:ext cx="977804" cy="98171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61" y="1513858"/>
            <a:ext cx="1024451" cy="64028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4654" y="1714259"/>
            <a:ext cx="1024451" cy="64028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3759" y="6194634"/>
            <a:ext cx="529229" cy="33076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5170" y="5935566"/>
            <a:ext cx="658797" cy="68716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2092" y="2226416"/>
            <a:ext cx="454333" cy="47389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6398" y="6040479"/>
            <a:ext cx="969087" cy="64509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1881" y="1348372"/>
            <a:ext cx="969087" cy="64509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7743" y="2599990"/>
            <a:ext cx="969087" cy="64509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9680" y="4262945"/>
            <a:ext cx="977804" cy="67557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9995" y="5882754"/>
            <a:ext cx="933690" cy="64509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0134" y="1653498"/>
            <a:ext cx="1796107" cy="1342664"/>
          </a:xfrm>
          <a:prstGeom prst="rect">
            <a:avLst/>
          </a:prstGeom>
          <a:noFill/>
          <a:extLst>
            <a:ext uri="{909E8E84-426E-40DD-AFC4-6F175D3DCCD1}">
              <a14:hiddenFill xmlns:a14="http://schemas.microsoft.com/office/drawing/2010/main">
                <a:solidFill>
                  <a:srgbClr val="FFFFFF"/>
                </a:solidFill>
              </a14:hiddenFill>
            </a:ext>
          </a:extLst>
        </p:spPr>
      </p:pic>
      <p:sp>
        <p:nvSpPr>
          <p:cNvPr id="100" name="文本框 99"/>
          <p:cNvSpPr txBox="1"/>
          <p:nvPr/>
        </p:nvSpPr>
        <p:spPr>
          <a:xfrm>
            <a:off x="5885772" y="2073054"/>
            <a:ext cx="1368390" cy="600164"/>
          </a:xfrm>
          <a:prstGeom prst="rect">
            <a:avLst/>
          </a:prstGeom>
          <a:noFill/>
        </p:spPr>
        <p:txBody>
          <a:bodyPr wrap="square" rtlCol="0">
            <a:spAutoFit/>
          </a:bodyPr>
          <a:lstStyle/>
          <a:p>
            <a:pPr>
              <a:defRPr/>
            </a:pPr>
            <a:r>
              <a:rPr lang="en-US" altLang="zh-CN" b="1" dirty="0">
                <a:solidFill>
                  <a:srgbClr val="FF0000"/>
                </a:solidFill>
                <a:latin typeface="Book Antiqua" panose="02040602050305030304"/>
                <a:ea typeface="黑体" panose="02010609060101010101" charset="-122"/>
              </a:rPr>
              <a:t>3</a:t>
            </a:r>
            <a:r>
              <a:rPr lang="en-US" altLang="zh-CN" sz="1500" b="1" dirty="0">
                <a:solidFill>
                  <a:srgbClr val="242C2D"/>
                </a:solidFill>
                <a:latin typeface="Book Antiqua" panose="02040602050305030304"/>
                <a:ea typeface="黑体" panose="02010609060101010101" charset="-122"/>
              </a:rPr>
              <a:t>-neu’s critical point</a:t>
            </a:r>
            <a:endParaRPr lang="zh-CN" altLang="en-US" sz="1500" b="1" dirty="0">
              <a:solidFill>
                <a:srgbClr val="242C2D"/>
              </a:solidFill>
              <a:latin typeface="Book Antiqua" panose="02040602050305030304"/>
              <a:ea typeface="黑体" panose="02010609060101010101" charset="-122"/>
            </a:endParaRPr>
          </a:p>
        </p:txBody>
      </p:sp>
      <p:sp>
        <p:nvSpPr>
          <p:cNvPr id="101" name="笑脸 100"/>
          <p:cNvSpPr/>
          <p:nvPr/>
        </p:nvSpPr>
        <p:spPr>
          <a:xfrm>
            <a:off x="2232078" y="4257466"/>
            <a:ext cx="203223" cy="214760"/>
          </a:xfrm>
          <a:prstGeom prst="smileyFace">
            <a:avLst/>
          </a:prstGeom>
          <a:gradFill rotWithShape="1">
            <a:gsLst>
              <a:gs pos="0">
                <a:srgbClr val="A0B932">
                  <a:tint val="62000"/>
                  <a:satMod val="180000"/>
                </a:srgbClr>
              </a:gs>
              <a:gs pos="65000">
                <a:srgbClr val="A0B932">
                  <a:tint val="32000"/>
                  <a:satMod val="250000"/>
                </a:srgbClr>
              </a:gs>
              <a:gs pos="100000">
                <a:srgbClr val="A0B932">
                  <a:tint val="23000"/>
                  <a:satMod val="300000"/>
                </a:srgbClr>
              </a:gs>
            </a:gsLst>
            <a:lin ang="16200000" scaled="0"/>
          </a:gradFill>
          <a:ln w="12700" cap="flat" cmpd="sng" algn="ctr">
            <a:solidFill>
              <a:srgbClr val="A0B932">
                <a:tint val="95000"/>
                <a:shade val="95000"/>
                <a:satMod val="12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sp>
        <p:nvSpPr>
          <p:cNvPr id="102" name="笑脸 101"/>
          <p:cNvSpPr/>
          <p:nvPr/>
        </p:nvSpPr>
        <p:spPr>
          <a:xfrm>
            <a:off x="4096424" y="3854655"/>
            <a:ext cx="203223" cy="214760"/>
          </a:xfrm>
          <a:prstGeom prst="smileyFace">
            <a:avLst/>
          </a:prstGeom>
          <a:gradFill rotWithShape="1">
            <a:gsLst>
              <a:gs pos="0">
                <a:srgbClr val="A0B932">
                  <a:tint val="62000"/>
                  <a:satMod val="180000"/>
                </a:srgbClr>
              </a:gs>
              <a:gs pos="65000">
                <a:srgbClr val="A0B932">
                  <a:tint val="32000"/>
                  <a:satMod val="250000"/>
                </a:srgbClr>
              </a:gs>
              <a:gs pos="100000">
                <a:srgbClr val="A0B932">
                  <a:tint val="23000"/>
                  <a:satMod val="300000"/>
                </a:srgbClr>
              </a:gs>
            </a:gsLst>
            <a:lin ang="16200000" scaled="0"/>
          </a:gradFill>
          <a:ln w="12700" cap="flat" cmpd="sng" algn="ctr">
            <a:solidFill>
              <a:srgbClr val="A0B932">
                <a:tint val="95000"/>
                <a:shade val="95000"/>
                <a:satMod val="12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sp>
        <p:nvSpPr>
          <p:cNvPr id="103" name="笑脸 102"/>
          <p:cNvSpPr/>
          <p:nvPr/>
        </p:nvSpPr>
        <p:spPr>
          <a:xfrm>
            <a:off x="5610469" y="2248604"/>
            <a:ext cx="203223" cy="214760"/>
          </a:xfrm>
          <a:prstGeom prst="smileyFace">
            <a:avLst/>
          </a:prstGeom>
          <a:gradFill rotWithShape="1">
            <a:gsLst>
              <a:gs pos="0">
                <a:srgbClr val="A0B932">
                  <a:tint val="62000"/>
                  <a:satMod val="180000"/>
                </a:srgbClr>
              </a:gs>
              <a:gs pos="65000">
                <a:srgbClr val="A0B932">
                  <a:tint val="32000"/>
                  <a:satMod val="250000"/>
                </a:srgbClr>
              </a:gs>
              <a:gs pos="100000">
                <a:srgbClr val="A0B932">
                  <a:tint val="23000"/>
                  <a:satMod val="300000"/>
                </a:srgbClr>
              </a:gs>
            </a:gsLst>
            <a:lin ang="16200000" scaled="0"/>
          </a:gradFill>
          <a:ln w="12700" cap="flat" cmpd="sng" algn="ctr">
            <a:solidFill>
              <a:srgbClr val="A0B932">
                <a:tint val="95000"/>
                <a:shade val="95000"/>
                <a:satMod val="12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sp>
        <p:nvSpPr>
          <p:cNvPr id="104" name="笑脸 103"/>
          <p:cNvSpPr/>
          <p:nvPr/>
        </p:nvSpPr>
        <p:spPr>
          <a:xfrm>
            <a:off x="6901220" y="3597202"/>
            <a:ext cx="203223" cy="214760"/>
          </a:xfrm>
          <a:prstGeom prst="smileyFace">
            <a:avLst/>
          </a:prstGeom>
          <a:gradFill rotWithShape="1">
            <a:gsLst>
              <a:gs pos="0">
                <a:srgbClr val="A0B932">
                  <a:tint val="62000"/>
                  <a:satMod val="180000"/>
                </a:srgbClr>
              </a:gs>
              <a:gs pos="65000">
                <a:srgbClr val="A0B932">
                  <a:tint val="32000"/>
                  <a:satMod val="250000"/>
                </a:srgbClr>
              </a:gs>
              <a:gs pos="100000">
                <a:srgbClr val="A0B932">
                  <a:tint val="23000"/>
                  <a:satMod val="300000"/>
                </a:srgbClr>
              </a:gs>
            </a:gsLst>
            <a:lin ang="16200000" scaled="0"/>
          </a:gradFill>
          <a:ln w="12700" cap="flat" cmpd="sng" algn="ctr">
            <a:solidFill>
              <a:srgbClr val="A0B932">
                <a:tint val="95000"/>
                <a:shade val="95000"/>
                <a:satMod val="12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sp>
        <p:nvSpPr>
          <p:cNvPr id="105" name="笑脸 104"/>
          <p:cNvSpPr/>
          <p:nvPr/>
        </p:nvSpPr>
        <p:spPr>
          <a:xfrm>
            <a:off x="8194102" y="4476785"/>
            <a:ext cx="203223" cy="214760"/>
          </a:xfrm>
          <a:prstGeom prst="smileyFace">
            <a:avLst/>
          </a:prstGeom>
          <a:gradFill rotWithShape="1">
            <a:gsLst>
              <a:gs pos="0">
                <a:srgbClr val="A0B932">
                  <a:tint val="62000"/>
                  <a:satMod val="180000"/>
                </a:srgbClr>
              </a:gs>
              <a:gs pos="65000">
                <a:srgbClr val="A0B932">
                  <a:tint val="32000"/>
                  <a:satMod val="250000"/>
                </a:srgbClr>
              </a:gs>
              <a:gs pos="100000">
                <a:srgbClr val="A0B932">
                  <a:tint val="23000"/>
                  <a:satMod val="300000"/>
                </a:srgbClr>
              </a:gs>
            </a:gsLst>
            <a:lin ang="16200000" scaled="0"/>
          </a:gradFill>
          <a:ln w="12700" cap="flat" cmpd="sng" algn="ctr">
            <a:solidFill>
              <a:srgbClr val="A0B932">
                <a:tint val="95000"/>
                <a:shade val="95000"/>
                <a:satMod val="12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sp>
        <p:nvSpPr>
          <p:cNvPr id="106" name="笑脸 105"/>
          <p:cNvSpPr/>
          <p:nvPr/>
        </p:nvSpPr>
        <p:spPr>
          <a:xfrm>
            <a:off x="9755229" y="2408359"/>
            <a:ext cx="203223" cy="214760"/>
          </a:xfrm>
          <a:prstGeom prst="smileyFace">
            <a:avLst/>
          </a:prstGeom>
          <a:gradFill rotWithShape="1">
            <a:gsLst>
              <a:gs pos="0">
                <a:srgbClr val="A0B932">
                  <a:tint val="62000"/>
                  <a:satMod val="180000"/>
                </a:srgbClr>
              </a:gs>
              <a:gs pos="65000">
                <a:srgbClr val="A0B932">
                  <a:tint val="32000"/>
                  <a:satMod val="250000"/>
                </a:srgbClr>
              </a:gs>
              <a:gs pos="100000">
                <a:srgbClr val="A0B932">
                  <a:tint val="23000"/>
                  <a:satMod val="300000"/>
                </a:srgbClr>
              </a:gs>
            </a:gsLst>
            <a:lin ang="16200000" scaled="0"/>
          </a:gradFill>
          <a:ln w="12700" cap="flat" cmpd="sng" algn="ctr">
            <a:solidFill>
              <a:srgbClr val="A0B932">
                <a:tint val="95000"/>
                <a:shade val="95000"/>
                <a:satMod val="12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sp>
        <p:nvSpPr>
          <p:cNvPr id="107" name="文本框 106"/>
          <p:cNvSpPr txBox="1"/>
          <p:nvPr/>
        </p:nvSpPr>
        <p:spPr>
          <a:xfrm>
            <a:off x="4391878" y="3617816"/>
            <a:ext cx="1390824" cy="600164"/>
          </a:xfrm>
          <a:prstGeom prst="rect">
            <a:avLst/>
          </a:prstGeom>
          <a:noFill/>
        </p:spPr>
        <p:txBody>
          <a:bodyPr wrap="square" rtlCol="0">
            <a:spAutoFit/>
          </a:bodyPr>
          <a:lstStyle/>
          <a:p>
            <a:pPr>
              <a:defRPr/>
            </a:pPr>
            <a:r>
              <a:rPr lang="en-US" altLang="zh-CN" b="1" dirty="0">
                <a:solidFill>
                  <a:srgbClr val="FF0000"/>
                </a:solidFill>
                <a:latin typeface="Book Antiqua" panose="02040602050305030304"/>
                <a:ea typeface="黑体" panose="02010609060101010101" charset="-122"/>
              </a:rPr>
              <a:t>2</a:t>
            </a:r>
            <a:r>
              <a:rPr lang="en-US" altLang="zh-CN" sz="1500" b="1" dirty="0">
                <a:solidFill>
                  <a:srgbClr val="242C2D"/>
                </a:solidFill>
                <a:latin typeface="Book Antiqua" panose="02040602050305030304"/>
                <a:ea typeface="黑体" panose="02010609060101010101" charset="-122"/>
              </a:rPr>
              <a:t>-neu’s critical point</a:t>
            </a:r>
            <a:endParaRPr lang="zh-CN" altLang="en-US" sz="1500" b="1" dirty="0">
              <a:solidFill>
                <a:srgbClr val="242C2D"/>
              </a:solidFill>
              <a:latin typeface="Book Antiqua" panose="02040602050305030304"/>
              <a:ea typeface="黑体" panose="02010609060101010101" charset="-122"/>
            </a:endParaRPr>
          </a:p>
        </p:txBody>
      </p:sp>
      <p:sp>
        <p:nvSpPr>
          <p:cNvPr id="108" name="文本框 107"/>
          <p:cNvSpPr txBox="1"/>
          <p:nvPr/>
        </p:nvSpPr>
        <p:spPr>
          <a:xfrm>
            <a:off x="6796124" y="3825412"/>
            <a:ext cx="1368390" cy="600164"/>
          </a:xfrm>
          <a:prstGeom prst="rect">
            <a:avLst/>
          </a:prstGeom>
          <a:noFill/>
        </p:spPr>
        <p:txBody>
          <a:bodyPr wrap="square" rtlCol="0">
            <a:spAutoFit/>
          </a:bodyPr>
          <a:lstStyle/>
          <a:p>
            <a:pPr>
              <a:defRPr/>
            </a:pPr>
            <a:r>
              <a:rPr lang="en-US" altLang="zh-CN" b="1" dirty="0">
                <a:solidFill>
                  <a:srgbClr val="FF0000"/>
                </a:solidFill>
                <a:latin typeface="Book Antiqua" panose="02040602050305030304"/>
                <a:ea typeface="黑体" panose="02010609060101010101" charset="-122"/>
              </a:rPr>
              <a:t>4</a:t>
            </a:r>
            <a:r>
              <a:rPr lang="en-US" altLang="zh-CN" sz="1500" b="1" dirty="0">
                <a:solidFill>
                  <a:srgbClr val="242C2D"/>
                </a:solidFill>
                <a:latin typeface="Book Antiqua" panose="02040602050305030304"/>
                <a:ea typeface="黑体" panose="02010609060101010101" charset="-122"/>
              </a:rPr>
              <a:t>-neu’s critical point</a:t>
            </a:r>
            <a:endParaRPr lang="zh-CN" altLang="en-US" sz="1500" b="1" dirty="0">
              <a:solidFill>
                <a:srgbClr val="242C2D"/>
              </a:solidFill>
              <a:latin typeface="Book Antiqua" panose="02040602050305030304"/>
              <a:ea typeface="黑体" panose="02010609060101010101" charset="-122"/>
            </a:endParaRPr>
          </a:p>
        </p:txBody>
      </p:sp>
      <p:sp>
        <p:nvSpPr>
          <p:cNvPr id="109" name="文本框 108"/>
          <p:cNvSpPr txBox="1"/>
          <p:nvPr/>
        </p:nvSpPr>
        <p:spPr>
          <a:xfrm>
            <a:off x="8417120" y="4425480"/>
            <a:ext cx="1368390" cy="600164"/>
          </a:xfrm>
          <a:prstGeom prst="rect">
            <a:avLst/>
          </a:prstGeom>
          <a:noFill/>
        </p:spPr>
        <p:txBody>
          <a:bodyPr wrap="square" rtlCol="0">
            <a:spAutoFit/>
          </a:bodyPr>
          <a:lstStyle/>
          <a:p>
            <a:pPr>
              <a:defRPr/>
            </a:pPr>
            <a:r>
              <a:rPr lang="en-US" altLang="zh-CN" b="1" dirty="0">
                <a:solidFill>
                  <a:srgbClr val="FF0000"/>
                </a:solidFill>
                <a:latin typeface="Book Antiqua" panose="02040602050305030304"/>
                <a:ea typeface="黑体" panose="02010609060101010101" charset="-122"/>
              </a:rPr>
              <a:t>5</a:t>
            </a:r>
            <a:r>
              <a:rPr lang="en-US" altLang="zh-CN" sz="1500" b="1" dirty="0">
                <a:solidFill>
                  <a:srgbClr val="242C2D"/>
                </a:solidFill>
                <a:latin typeface="Book Antiqua" panose="02040602050305030304"/>
                <a:ea typeface="黑体" panose="02010609060101010101" charset="-122"/>
              </a:rPr>
              <a:t>-neu’s critical point</a:t>
            </a:r>
            <a:endParaRPr lang="zh-CN" altLang="en-US" sz="1500" b="1" dirty="0">
              <a:solidFill>
                <a:srgbClr val="242C2D"/>
              </a:solidFill>
              <a:latin typeface="Book Antiqua" panose="02040602050305030304"/>
              <a:ea typeface="黑体" panose="02010609060101010101" charset="-122"/>
            </a:endParaRPr>
          </a:p>
        </p:txBody>
      </p:sp>
      <p:sp>
        <p:nvSpPr>
          <p:cNvPr id="110" name="文本框 109"/>
          <p:cNvSpPr txBox="1"/>
          <p:nvPr/>
        </p:nvSpPr>
        <p:spPr>
          <a:xfrm>
            <a:off x="8881744" y="2322991"/>
            <a:ext cx="1368390" cy="600164"/>
          </a:xfrm>
          <a:prstGeom prst="rect">
            <a:avLst/>
          </a:prstGeom>
          <a:noFill/>
        </p:spPr>
        <p:txBody>
          <a:bodyPr wrap="square" rtlCol="0">
            <a:spAutoFit/>
          </a:bodyPr>
          <a:lstStyle/>
          <a:p>
            <a:pPr>
              <a:defRPr/>
            </a:pPr>
            <a:r>
              <a:rPr lang="en-US" altLang="zh-CN" b="1" dirty="0">
                <a:solidFill>
                  <a:srgbClr val="FF0000"/>
                </a:solidFill>
                <a:latin typeface="Book Antiqua" panose="02040602050305030304"/>
                <a:ea typeface="黑体" panose="02010609060101010101" charset="-122"/>
              </a:rPr>
              <a:t>6</a:t>
            </a:r>
            <a:r>
              <a:rPr lang="en-US" altLang="zh-CN" sz="1500" b="1" dirty="0">
                <a:solidFill>
                  <a:srgbClr val="242C2D"/>
                </a:solidFill>
                <a:latin typeface="Book Antiqua" panose="02040602050305030304"/>
                <a:ea typeface="黑体" panose="02010609060101010101" charset="-122"/>
              </a:rPr>
              <a:t>-neu’s critical point</a:t>
            </a:r>
            <a:endParaRPr lang="zh-CN" altLang="en-US" sz="1500" b="1" dirty="0">
              <a:solidFill>
                <a:srgbClr val="242C2D"/>
              </a:solidFill>
              <a:latin typeface="Book Antiqua" panose="02040602050305030304"/>
              <a:ea typeface="黑体" panose="02010609060101010101" charset="-122"/>
            </a:endParaRPr>
          </a:p>
        </p:txBody>
      </p:sp>
      <p:sp>
        <p:nvSpPr>
          <p:cNvPr id="111" name="文本框 110"/>
          <p:cNvSpPr txBox="1"/>
          <p:nvPr/>
        </p:nvSpPr>
        <p:spPr>
          <a:xfrm>
            <a:off x="2446002" y="4148481"/>
            <a:ext cx="1390824" cy="600164"/>
          </a:xfrm>
          <a:prstGeom prst="rect">
            <a:avLst/>
          </a:prstGeom>
          <a:noFill/>
        </p:spPr>
        <p:txBody>
          <a:bodyPr wrap="square" rtlCol="0">
            <a:spAutoFit/>
          </a:bodyPr>
          <a:lstStyle/>
          <a:p>
            <a:pPr>
              <a:defRPr/>
            </a:pPr>
            <a:r>
              <a:rPr lang="en-US" altLang="zh-CN" b="1" dirty="0">
                <a:solidFill>
                  <a:srgbClr val="FF0000"/>
                </a:solidFill>
                <a:latin typeface="Book Antiqua" panose="02040602050305030304"/>
                <a:ea typeface="黑体" panose="02010609060101010101" charset="-122"/>
              </a:rPr>
              <a:t>1</a:t>
            </a:r>
            <a:r>
              <a:rPr lang="en-US" altLang="zh-CN" sz="1500" b="1" dirty="0">
                <a:solidFill>
                  <a:srgbClr val="242C2D"/>
                </a:solidFill>
                <a:latin typeface="Book Antiqua" panose="02040602050305030304"/>
                <a:ea typeface="黑体" panose="02010609060101010101" charset="-122"/>
              </a:rPr>
              <a:t>-neu’s critical point</a:t>
            </a:r>
            <a:endParaRPr lang="zh-CN" altLang="en-US" sz="1500" b="1" dirty="0">
              <a:solidFill>
                <a:srgbClr val="242C2D"/>
              </a:solidFill>
              <a:latin typeface="Book Antiqua" panose="02040602050305030304"/>
              <a:ea typeface="黑体" panose="02010609060101010101" charset="-122"/>
            </a:endParaRPr>
          </a:p>
        </p:txBody>
      </p:sp>
      <p:sp>
        <p:nvSpPr>
          <p:cNvPr id="112" name="任意多边形: 形状 27"/>
          <p:cNvSpPr/>
          <p:nvPr/>
        </p:nvSpPr>
        <p:spPr>
          <a:xfrm>
            <a:off x="1188409" y="4789103"/>
            <a:ext cx="2191873" cy="1521496"/>
          </a:xfrm>
          <a:custGeom>
            <a:avLst/>
            <a:gdLst>
              <a:gd name="connsiteX0" fmla="*/ 0 w 2191873"/>
              <a:gd name="connsiteY0" fmla="*/ 0 h 1521496"/>
              <a:gd name="connsiteX1" fmla="*/ 49306 w 2191873"/>
              <a:gd name="connsiteY1" fmla="*/ 31376 h 1521496"/>
              <a:gd name="connsiteX2" fmla="*/ 851647 w 2191873"/>
              <a:gd name="connsiteY2" fmla="*/ 354105 h 1521496"/>
              <a:gd name="connsiteX3" fmla="*/ 1035423 w 2191873"/>
              <a:gd name="connsiteY3" fmla="*/ 560294 h 1521496"/>
              <a:gd name="connsiteX4" fmla="*/ 1272988 w 2191873"/>
              <a:gd name="connsiteY4" fmla="*/ 1120588 h 1521496"/>
              <a:gd name="connsiteX5" fmla="*/ 1887070 w 2191873"/>
              <a:gd name="connsiteY5" fmla="*/ 1515035 h 1521496"/>
              <a:gd name="connsiteX6" fmla="*/ 2003611 w 2191873"/>
              <a:gd name="connsiteY6" fmla="*/ 1519517 h 1521496"/>
              <a:gd name="connsiteX7" fmla="*/ 2106706 w 2191873"/>
              <a:gd name="connsiteY7" fmla="*/ 1447800 h 1521496"/>
              <a:gd name="connsiteX8" fmla="*/ 2142564 w 2191873"/>
              <a:gd name="connsiteY8" fmla="*/ 1420905 h 1521496"/>
              <a:gd name="connsiteX9" fmla="*/ 2191870 w 2191873"/>
              <a:gd name="connsiteY9" fmla="*/ 1398494 h 15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1873" h="1521496">
                <a:moveTo>
                  <a:pt x="0" y="0"/>
                </a:moveTo>
                <a:cubicBezTo>
                  <a:pt x="16435" y="10459"/>
                  <a:pt x="31318" y="23897"/>
                  <a:pt x="49306" y="31376"/>
                </a:cubicBezTo>
                <a:cubicBezTo>
                  <a:pt x="315486" y="142051"/>
                  <a:pt x="597610" y="217849"/>
                  <a:pt x="851647" y="354105"/>
                </a:cubicBezTo>
                <a:cubicBezTo>
                  <a:pt x="932781" y="397622"/>
                  <a:pt x="974164" y="491564"/>
                  <a:pt x="1035423" y="560294"/>
                </a:cubicBezTo>
                <a:cubicBezTo>
                  <a:pt x="1090136" y="717592"/>
                  <a:pt x="1165161" y="980670"/>
                  <a:pt x="1272988" y="1120588"/>
                </a:cubicBezTo>
                <a:cubicBezTo>
                  <a:pt x="1457581" y="1360119"/>
                  <a:pt x="1598822" y="1418952"/>
                  <a:pt x="1887070" y="1515035"/>
                </a:cubicBezTo>
                <a:cubicBezTo>
                  <a:pt x="1923951" y="1527329"/>
                  <a:pt x="1964764" y="1518023"/>
                  <a:pt x="2003611" y="1519517"/>
                </a:cubicBezTo>
                <a:cubicBezTo>
                  <a:pt x="2060879" y="1471795"/>
                  <a:pt x="2002221" y="1518850"/>
                  <a:pt x="2106706" y="1447800"/>
                </a:cubicBezTo>
                <a:cubicBezTo>
                  <a:pt x="2119061" y="1439398"/>
                  <a:pt x="2129342" y="1427864"/>
                  <a:pt x="2142564" y="1420905"/>
                </a:cubicBezTo>
                <a:cubicBezTo>
                  <a:pt x="2193274" y="1394215"/>
                  <a:pt x="2191870" y="1421169"/>
                  <a:pt x="2191870" y="1398494"/>
                </a:cubicBezTo>
              </a:path>
            </a:pathLst>
          </a:custGeom>
          <a:noFill/>
          <a:ln w="55000" cap="flat" cmpd="thickThin" algn="ctr">
            <a:solidFill>
              <a:srgbClr val="D73C1E">
                <a:shade val="50000"/>
                <a:tint val="90000"/>
                <a:satMod val="13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Book Antiqua" panose="02040602050305030304"/>
              <a:ea typeface="黑体" panose="02010609060101010101" charset="-122"/>
              <a:cs typeface="+mn-cs"/>
            </a:endParaRPr>
          </a:p>
        </p:txBody>
      </p:sp>
      <p:sp>
        <p:nvSpPr>
          <p:cNvPr id="113" name="任意多边形: 形状 32"/>
          <p:cNvSpPr/>
          <p:nvPr/>
        </p:nvSpPr>
        <p:spPr>
          <a:xfrm>
            <a:off x="1233232" y="2328291"/>
            <a:ext cx="457328" cy="2348753"/>
          </a:xfrm>
          <a:custGeom>
            <a:avLst/>
            <a:gdLst>
              <a:gd name="connsiteX0" fmla="*/ 0 w 457328"/>
              <a:gd name="connsiteY0" fmla="*/ 2348753 h 2348753"/>
              <a:gd name="connsiteX1" fmla="*/ 430306 w 457328"/>
              <a:gd name="connsiteY1" fmla="*/ 2133600 h 2348753"/>
              <a:gd name="connsiteX2" fmla="*/ 452718 w 457328"/>
              <a:gd name="connsiteY2" fmla="*/ 1896035 h 2348753"/>
              <a:gd name="connsiteX3" fmla="*/ 439271 w 457328"/>
              <a:gd name="connsiteY3" fmla="*/ 1577788 h 2348753"/>
              <a:gd name="connsiteX4" fmla="*/ 394447 w 457328"/>
              <a:gd name="connsiteY4" fmla="*/ 1178859 h 2348753"/>
              <a:gd name="connsiteX5" fmla="*/ 425824 w 457328"/>
              <a:gd name="connsiteY5" fmla="*/ 708212 h 2348753"/>
              <a:gd name="connsiteX6" fmla="*/ 206188 w 457328"/>
              <a:gd name="connsiteY6" fmla="*/ 116541 h 2348753"/>
              <a:gd name="connsiteX7" fmla="*/ 210671 w 457328"/>
              <a:gd name="connsiteY7" fmla="*/ 80682 h 2348753"/>
              <a:gd name="connsiteX8" fmla="*/ 318247 w 457328"/>
              <a:gd name="connsiteY8" fmla="*/ 53788 h 2348753"/>
              <a:gd name="connsiteX9" fmla="*/ 354106 w 457328"/>
              <a:gd name="connsiteY9" fmla="*/ 4482 h 2348753"/>
              <a:gd name="connsiteX10" fmla="*/ 363071 w 457328"/>
              <a:gd name="connsiteY10" fmla="*/ 0 h 234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328" h="2348753">
                <a:moveTo>
                  <a:pt x="0" y="2348753"/>
                </a:moveTo>
                <a:cubicBezTo>
                  <a:pt x="138325" y="2302644"/>
                  <a:pt x="344217" y="2243939"/>
                  <a:pt x="430306" y="2133600"/>
                </a:cubicBezTo>
                <a:cubicBezTo>
                  <a:pt x="479234" y="2070889"/>
                  <a:pt x="445247" y="1975223"/>
                  <a:pt x="452718" y="1896035"/>
                </a:cubicBezTo>
                <a:cubicBezTo>
                  <a:pt x="448236" y="1789953"/>
                  <a:pt x="447870" y="1683616"/>
                  <a:pt x="439271" y="1577788"/>
                </a:cubicBezTo>
                <a:cubicBezTo>
                  <a:pt x="428434" y="1444414"/>
                  <a:pt x="401300" y="1312497"/>
                  <a:pt x="394447" y="1178859"/>
                </a:cubicBezTo>
                <a:cubicBezTo>
                  <a:pt x="384246" y="979945"/>
                  <a:pt x="402283" y="887124"/>
                  <a:pt x="425824" y="708212"/>
                </a:cubicBezTo>
                <a:cubicBezTo>
                  <a:pt x="220678" y="183420"/>
                  <a:pt x="279515" y="385399"/>
                  <a:pt x="206188" y="116541"/>
                </a:cubicBezTo>
                <a:cubicBezTo>
                  <a:pt x="207682" y="104588"/>
                  <a:pt x="200161" y="86568"/>
                  <a:pt x="210671" y="80682"/>
                </a:cubicBezTo>
                <a:cubicBezTo>
                  <a:pt x="242921" y="62622"/>
                  <a:pt x="318247" y="53788"/>
                  <a:pt x="318247" y="53788"/>
                </a:cubicBezTo>
                <a:cubicBezTo>
                  <a:pt x="330846" y="28591"/>
                  <a:pt x="328072" y="30516"/>
                  <a:pt x="354106" y="4482"/>
                </a:cubicBezTo>
                <a:cubicBezTo>
                  <a:pt x="356468" y="2120"/>
                  <a:pt x="360083" y="1494"/>
                  <a:pt x="363071" y="0"/>
                </a:cubicBezTo>
              </a:path>
            </a:pathLst>
          </a:custGeom>
          <a:noFill/>
          <a:ln w="55000" cap="flat" cmpd="thickThin" algn="ctr">
            <a:solidFill>
              <a:srgbClr val="D73C1E">
                <a:shade val="50000"/>
                <a:tint val="90000"/>
                <a:satMod val="13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Book Antiqua" panose="02040602050305030304"/>
              <a:ea typeface="黑体" panose="02010609060101010101" charset="-122"/>
              <a:cs typeface="+mn-cs"/>
            </a:endParaRPr>
          </a:p>
        </p:txBody>
      </p:sp>
      <p:sp>
        <p:nvSpPr>
          <p:cNvPr id="114" name="任意多边形: 形状 35"/>
          <p:cNvSpPr/>
          <p:nvPr/>
        </p:nvSpPr>
        <p:spPr>
          <a:xfrm>
            <a:off x="2452432" y="3251655"/>
            <a:ext cx="547807" cy="1008530"/>
          </a:xfrm>
          <a:custGeom>
            <a:avLst/>
            <a:gdLst>
              <a:gd name="connsiteX0" fmla="*/ 0 w 547807"/>
              <a:gd name="connsiteY0" fmla="*/ 1008530 h 1008530"/>
              <a:gd name="connsiteX1" fmla="*/ 282388 w 547807"/>
              <a:gd name="connsiteY1" fmla="*/ 829236 h 1008530"/>
              <a:gd name="connsiteX2" fmla="*/ 354106 w 547807"/>
              <a:gd name="connsiteY2" fmla="*/ 587189 h 1008530"/>
              <a:gd name="connsiteX3" fmla="*/ 542365 w 547807"/>
              <a:gd name="connsiteY3" fmla="*/ 273424 h 1008530"/>
              <a:gd name="connsiteX4" fmla="*/ 546847 w 547807"/>
              <a:gd name="connsiteY4" fmla="*/ 242048 h 1008530"/>
              <a:gd name="connsiteX5" fmla="*/ 354106 w 547807"/>
              <a:gd name="connsiteY5" fmla="*/ 58271 h 1008530"/>
              <a:gd name="connsiteX6" fmla="*/ 246530 w 547807"/>
              <a:gd name="connsiteY6" fmla="*/ 0 h 100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807" h="1008530">
                <a:moveTo>
                  <a:pt x="0" y="1008530"/>
                </a:moveTo>
                <a:cubicBezTo>
                  <a:pt x="94129" y="948765"/>
                  <a:pt x="210651" y="914594"/>
                  <a:pt x="282388" y="829236"/>
                </a:cubicBezTo>
                <a:cubicBezTo>
                  <a:pt x="336528" y="764816"/>
                  <a:pt x="323442" y="665553"/>
                  <a:pt x="354106" y="587189"/>
                </a:cubicBezTo>
                <a:cubicBezTo>
                  <a:pt x="401310" y="466555"/>
                  <a:pt x="470223" y="378358"/>
                  <a:pt x="542365" y="273424"/>
                </a:cubicBezTo>
                <a:cubicBezTo>
                  <a:pt x="543859" y="262965"/>
                  <a:pt x="550188" y="252071"/>
                  <a:pt x="546847" y="242048"/>
                </a:cubicBezTo>
                <a:cubicBezTo>
                  <a:pt x="517925" y="155284"/>
                  <a:pt x="421215" y="102632"/>
                  <a:pt x="354106" y="58271"/>
                </a:cubicBezTo>
                <a:cubicBezTo>
                  <a:pt x="245193" y="-13722"/>
                  <a:pt x="246530" y="45228"/>
                  <a:pt x="246530" y="0"/>
                </a:cubicBezTo>
              </a:path>
            </a:pathLst>
          </a:custGeom>
          <a:noFill/>
          <a:ln w="55000" cap="flat" cmpd="thickThin" algn="ctr">
            <a:solidFill>
              <a:srgbClr val="D73C1E">
                <a:shade val="50000"/>
                <a:tint val="90000"/>
                <a:satMod val="13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Book Antiqua" panose="02040602050305030304"/>
              <a:ea typeface="黑体" panose="02010609060101010101" charset="-122"/>
              <a:cs typeface="+mn-cs"/>
            </a:endParaRPr>
          </a:p>
        </p:txBody>
      </p:sp>
      <p:sp>
        <p:nvSpPr>
          <p:cNvPr id="115" name="任意多边形: 形状 36"/>
          <p:cNvSpPr/>
          <p:nvPr/>
        </p:nvSpPr>
        <p:spPr>
          <a:xfrm>
            <a:off x="3690829" y="2731703"/>
            <a:ext cx="339391" cy="1192305"/>
          </a:xfrm>
          <a:custGeom>
            <a:avLst/>
            <a:gdLst>
              <a:gd name="connsiteX0" fmla="*/ 339391 w 339391"/>
              <a:gd name="connsiteY0" fmla="*/ 1192305 h 1192305"/>
              <a:gd name="connsiteX1" fmla="*/ 227333 w 339391"/>
              <a:gd name="connsiteY1" fmla="*/ 1080247 h 1192305"/>
              <a:gd name="connsiteX2" fmla="*/ 3215 w 339391"/>
              <a:gd name="connsiteY2" fmla="*/ 564776 h 1192305"/>
              <a:gd name="connsiteX3" fmla="*/ 25627 w 339391"/>
              <a:gd name="connsiteY3" fmla="*/ 233082 h 1192305"/>
              <a:gd name="connsiteX4" fmla="*/ 61486 w 339391"/>
              <a:gd name="connsiteY4" fmla="*/ 125505 h 1192305"/>
              <a:gd name="connsiteX5" fmla="*/ 115274 w 339391"/>
              <a:gd name="connsiteY5" fmla="*/ 58270 h 1192305"/>
              <a:gd name="connsiteX6" fmla="*/ 128721 w 339391"/>
              <a:gd name="connsiteY6" fmla="*/ 31376 h 1192305"/>
              <a:gd name="connsiteX7" fmla="*/ 133203 w 339391"/>
              <a:gd name="connsiteY7" fmla="*/ 0 h 119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91" h="1192305">
                <a:moveTo>
                  <a:pt x="339391" y="1192305"/>
                </a:moveTo>
                <a:cubicBezTo>
                  <a:pt x="302038" y="1154952"/>
                  <a:pt x="252278" y="1126811"/>
                  <a:pt x="227333" y="1080247"/>
                </a:cubicBezTo>
                <a:cubicBezTo>
                  <a:pt x="138857" y="915091"/>
                  <a:pt x="59691" y="743423"/>
                  <a:pt x="3215" y="564776"/>
                </a:cubicBezTo>
                <a:cubicBezTo>
                  <a:pt x="-8768" y="526872"/>
                  <a:pt x="15892" y="280133"/>
                  <a:pt x="25627" y="233082"/>
                </a:cubicBezTo>
                <a:cubicBezTo>
                  <a:pt x="33285" y="196067"/>
                  <a:pt x="45771" y="159882"/>
                  <a:pt x="61486" y="125505"/>
                </a:cubicBezTo>
                <a:cubicBezTo>
                  <a:pt x="102457" y="35881"/>
                  <a:pt x="82916" y="104496"/>
                  <a:pt x="115274" y="58270"/>
                </a:cubicBezTo>
                <a:cubicBezTo>
                  <a:pt x="121022" y="50059"/>
                  <a:pt x="124239" y="40341"/>
                  <a:pt x="128721" y="31376"/>
                </a:cubicBezTo>
                <a:cubicBezTo>
                  <a:pt x="133449" y="3008"/>
                  <a:pt x="133203" y="13570"/>
                  <a:pt x="133203" y="0"/>
                </a:cubicBezTo>
              </a:path>
            </a:pathLst>
          </a:custGeom>
          <a:noFill/>
          <a:ln w="55000" cap="flat" cmpd="thickThin" algn="ctr">
            <a:solidFill>
              <a:srgbClr val="D73C1E">
                <a:shade val="50000"/>
                <a:tint val="90000"/>
                <a:satMod val="13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Book Antiqua" panose="02040602050305030304"/>
              <a:ea typeface="黑体" panose="02010609060101010101" charset="-122"/>
              <a:cs typeface="+mn-cs"/>
            </a:endParaRPr>
          </a:p>
        </p:txBody>
      </p:sp>
      <p:sp>
        <p:nvSpPr>
          <p:cNvPr id="116" name="任意多边形: 形状 37"/>
          <p:cNvSpPr/>
          <p:nvPr/>
        </p:nvSpPr>
        <p:spPr>
          <a:xfrm>
            <a:off x="4392310" y="1754550"/>
            <a:ext cx="1242593" cy="493058"/>
          </a:xfrm>
          <a:custGeom>
            <a:avLst/>
            <a:gdLst>
              <a:gd name="connsiteX0" fmla="*/ 1242593 w 1242593"/>
              <a:gd name="connsiteY0" fmla="*/ 493058 h 493058"/>
              <a:gd name="connsiteX1" fmla="*/ 1135016 w 1242593"/>
              <a:gd name="connsiteY1" fmla="*/ 416858 h 493058"/>
              <a:gd name="connsiteX2" fmla="*/ 108558 w 1242593"/>
              <a:gd name="connsiteY2" fmla="*/ 13447 h 493058"/>
              <a:gd name="connsiteX3" fmla="*/ 95110 w 1242593"/>
              <a:gd name="connsiteY3" fmla="*/ 8964 h 493058"/>
              <a:gd name="connsiteX4" fmla="*/ 27875 w 1242593"/>
              <a:gd name="connsiteY4" fmla="*/ 4482 h 493058"/>
              <a:gd name="connsiteX5" fmla="*/ 981 w 1242593"/>
              <a:gd name="connsiteY5" fmla="*/ 0 h 493058"/>
              <a:gd name="connsiteX6" fmla="*/ 14428 w 1242593"/>
              <a:gd name="connsiteY6" fmla="*/ 4482 h 493058"/>
              <a:gd name="connsiteX7" fmla="*/ 59252 w 1242593"/>
              <a:gd name="connsiteY7" fmla="*/ 13447 h 493058"/>
              <a:gd name="connsiteX8" fmla="*/ 216134 w 1242593"/>
              <a:gd name="connsiteY8" fmla="*/ 22411 h 493058"/>
              <a:gd name="connsiteX9" fmla="*/ 265440 w 1242593"/>
              <a:gd name="connsiteY9" fmla="*/ 35858 h 493058"/>
              <a:gd name="connsiteX10" fmla="*/ 287852 w 1242593"/>
              <a:gd name="connsiteY10" fmla="*/ 40341 h 493058"/>
              <a:gd name="connsiteX11" fmla="*/ 323710 w 1242593"/>
              <a:gd name="connsiteY11" fmla="*/ 49305 h 49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593" h="493058">
                <a:moveTo>
                  <a:pt x="1242593" y="493058"/>
                </a:moveTo>
                <a:cubicBezTo>
                  <a:pt x="1206734" y="467658"/>
                  <a:pt x="1175914" y="432932"/>
                  <a:pt x="1135016" y="416858"/>
                </a:cubicBezTo>
                <a:lnTo>
                  <a:pt x="108558" y="13447"/>
                </a:lnTo>
                <a:cubicBezTo>
                  <a:pt x="104159" y="11722"/>
                  <a:pt x="99806" y="9486"/>
                  <a:pt x="95110" y="8964"/>
                </a:cubicBezTo>
                <a:cubicBezTo>
                  <a:pt x="72786" y="6483"/>
                  <a:pt x="50287" y="5976"/>
                  <a:pt x="27875" y="4482"/>
                </a:cubicBezTo>
                <a:cubicBezTo>
                  <a:pt x="18910" y="2988"/>
                  <a:pt x="10069" y="0"/>
                  <a:pt x="981" y="0"/>
                </a:cubicBezTo>
                <a:cubicBezTo>
                  <a:pt x="-3744" y="0"/>
                  <a:pt x="9885" y="3184"/>
                  <a:pt x="14428" y="4482"/>
                </a:cubicBezTo>
                <a:cubicBezTo>
                  <a:pt x="28968" y="8636"/>
                  <a:pt x="44290" y="11687"/>
                  <a:pt x="59252" y="13447"/>
                </a:cubicBezTo>
                <a:cubicBezTo>
                  <a:pt x="114362" y="19931"/>
                  <a:pt x="157178" y="19955"/>
                  <a:pt x="216134" y="22411"/>
                </a:cubicBezTo>
                <a:cubicBezTo>
                  <a:pt x="232569" y="26893"/>
                  <a:pt x="248913" y="31726"/>
                  <a:pt x="265440" y="35858"/>
                </a:cubicBezTo>
                <a:cubicBezTo>
                  <a:pt x="272831" y="37706"/>
                  <a:pt x="280461" y="38493"/>
                  <a:pt x="287852" y="40341"/>
                </a:cubicBezTo>
                <a:cubicBezTo>
                  <a:pt x="325350" y="49715"/>
                  <a:pt x="307707" y="49305"/>
                  <a:pt x="323710" y="49305"/>
                </a:cubicBezTo>
              </a:path>
            </a:pathLst>
          </a:custGeom>
          <a:noFill/>
          <a:ln w="55000" cap="flat" cmpd="thickThin" algn="ctr">
            <a:solidFill>
              <a:srgbClr val="D73C1E">
                <a:shade val="50000"/>
                <a:tint val="90000"/>
                <a:satMod val="13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Book Antiqua" panose="02040602050305030304"/>
              <a:ea typeface="黑体" panose="02010609060101010101" charset="-122"/>
              <a:cs typeface="+mn-cs"/>
            </a:endParaRPr>
          </a:p>
        </p:txBody>
      </p:sp>
      <p:sp>
        <p:nvSpPr>
          <p:cNvPr id="117" name="任意多边形: 形状 48"/>
          <p:cNvSpPr/>
          <p:nvPr/>
        </p:nvSpPr>
        <p:spPr>
          <a:xfrm>
            <a:off x="6992841" y="2368632"/>
            <a:ext cx="1107141" cy="1223682"/>
          </a:xfrm>
          <a:custGeom>
            <a:avLst/>
            <a:gdLst>
              <a:gd name="connsiteX0" fmla="*/ 0 w 1107141"/>
              <a:gd name="connsiteY0" fmla="*/ 1223682 h 1223682"/>
              <a:gd name="connsiteX1" fmla="*/ 210671 w 1107141"/>
              <a:gd name="connsiteY1" fmla="*/ 497541 h 1223682"/>
              <a:gd name="connsiteX2" fmla="*/ 389965 w 1107141"/>
              <a:gd name="connsiteY2" fmla="*/ 183776 h 1223682"/>
              <a:gd name="connsiteX3" fmla="*/ 452718 w 1107141"/>
              <a:gd name="connsiteY3" fmla="*/ 112059 h 1223682"/>
              <a:gd name="connsiteX4" fmla="*/ 829235 w 1107141"/>
              <a:gd name="connsiteY4" fmla="*/ 22412 h 1223682"/>
              <a:gd name="connsiteX5" fmla="*/ 905435 w 1107141"/>
              <a:gd name="connsiteY5" fmla="*/ 13447 h 1223682"/>
              <a:gd name="connsiteX6" fmla="*/ 1071283 w 1107141"/>
              <a:gd name="connsiteY6" fmla="*/ 8965 h 1223682"/>
              <a:gd name="connsiteX7" fmla="*/ 1107141 w 1107141"/>
              <a:gd name="connsiteY7" fmla="*/ 0 h 122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7141" h="1223682">
                <a:moveTo>
                  <a:pt x="0" y="1223682"/>
                </a:moveTo>
                <a:cubicBezTo>
                  <a:pt x="39196" y="864383"/>
                  <a:pt x="10291" y="935409"/>
                  <a:pt x="210671" y="497541"/>
                </a:cubicBezTo>
                <a:cubicBezTo>
                  <a:pt x="260797" y="388006"/>
                  <a:pt x="310641" y="274431"/>
                  <a:pt x="389965" y="183776"/>
                </a:cubicBezTo>
                <a:cubicBezTo>
                  <a:pt x="410883" y="159870"/>
                  <a:pt x="422901" y="123012"/>
                  <a:pt x="452718" y="112059"/>
                </a:cubicBezTo>
                <a:cubicBezTo>
                  <a:pt x="573820" y="67573"/>
                  <a:pt x="703596" y="51728"/>
                  <a:pt x="829235" y="22412"/>
                </a:cubicBezTo>
                <a:cubicBezTo>
                  <a:pt x="849139" y="17768"/>
                  <a:pt x="889329" y="14118"/>
                  <a:pt x="905435" y="13447"/>
                </a:cubicBezTo>
                <a:cubicBezTo>
                  <a:pt x="960690" y="11145"/>
                  <a:pt x="1016000" y="10459"/>
                  <a:pt x="1071283" y="8965"/>
                </a:cubicBezTo>
                <a:cubicBezTo>
                  <a:pt x="1101472" y="3933"/>
                  <a:pt x="1090048" y="8546"/>
                  <a:pt x="1107141" y="0"/>
                </a:cubicBezTo>
              </a:path>
            </a:pathLst>
          </a:custGeom>
          <a:noFill/>
          <a:ln w="55000" cap="flat" cmpd="thickThin" algn="ctr">
            <a:solidFill>
              <a:srgbClr val="D73C1E">
                <a:shade val="50000"/>
                <a:tint val="90000"/>
                <a:satMod val="13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Book Antiqua" panose="02040602050305030304"/>
              <a:ea typeface="黑体" panose="02010609060101010101" charset="-122"/>
              <a:cs typeface="+mn-cs"/>
            </a:endParaRPr>
          </a:p>
        </p:txBody>
      </p:sp>
      <p:sp>
        <p:nvSpPr>
          <p:cNvPr id="118" name="任意多边形: 形状 49"/>
          <p:cNvSpPr/>
          <p:nvPr/>
        </p:nvSpPr>
        <p:spPr>
          <a:xfrm>
            <a:off x="7535399" y="4627738"/>
            <a:ext cx="676857" cy="1541929"/>
          </a:xfrm>
          <a:custGeom>
            <a:avLst/>
            <a:gdLst>
              <a:gd name="connsiteX0" fmla="*/ 676857 w 676857"/>
              <a:gd name="connsiteY0" fmla="*/ 0 h 1541929"/>
              <a:gd name="connsiteX1" fmla="*/ 546869 w 676857"/>
              <a:gd name="connsiteY1" fmla="*/ 13447 h 1541929"/>
              <a:gd name="connsiteX2" fmla="*/ 134492 w 676857"/>
              <a:gd name="connsiteY2" fmla="*/ 295835 h 1541929"/>
              <a:gd name="connsiteX3" fmla="*/ 22433 w 676857"/>
              <a:gd name="connsiteY3" fmla="*/ 475129 h 1541929"/>
              <a:gd name="connsiteX4" fmla="*/ 21 w 676857"/>
              <a:gd name="connsiteY4" fmla="*/ 555812 h 1541929"/>
              <a:gd name="connsiteX5" fmla="*/ 197245 w 676857"/>
              <a:gd name="connsiteY5" fmla="*/ 900953 h 1541929"/>
              <a:gd name="connsiteX6" fmla="*/ 363092 w 676857"/>
              <a:gd name="connsiteY6" fmla="*/ 1151965 h 1541929"/>
              <a:gd name="connsiteX7" fmla="*/ 403433 w 676857"/>
              <a:gd name="connsiteY7" fmla="*/ 1214717 h 1541929"/>
              <a:gd name="connsiteX8" fmla="*/ 488598 w 676857"/>
              <a:gd name="connsiteY8" fmla="*/ 1376082 h 1541929"/>
              <a:gd name="connsiteX9" fmla="*/ 493080 w 676857"/>
              <a:gd name="connsiteY9" fmla="*/ 1394012 h 1541929"/>
              <a:gd name="connsiteX10" fmla="*/ 502045 w 676857"/>
              <a:gd name="connsiteY10" fmla="*/ 1541929 h 154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6857" h="1541929">
                <a:moveTo>
                  <a:pt x="676857" y="0"/>
                </a:moveTo>
                <a:cubicBezTo>
                  <a:pt x="633528" y="4482"/>
                  <a:pt x="588425" y="386"/>
                  <a:pt x="546869" y="13447"/>
                </a:cubicBezTo>
                <a:cubicBezTo>
                  <a:pt x="405726" y="57806"/>
                  <a:pt x="214557" y="178406"/>
                  <a:pt x="134492" y="295835"/>
                </a:cubicBezTo>
                <a:cubicBezTo>
                  <a:pt x="49926" y="419867"/>
                  <a:pt x="86578" y="359670"/>
                  <a:pt x="22433" y="475129"/>
                </a:cubicBezTo>
                <a:cubicBezTo>
                  <a:pt x="14962" y="502023"/>
                  <a:pt x="-660" y="527908"/>
                  <a:pt x="21" y="555812"/>
                </a:cubicBezTo>
                <a:cubicBezTo>
                  <a:pt x="3346" y="692129"/>
                  <a:pt x="141133" y="802757"/>
                  <a:pt x="197245" y="900953"/>
                </a:cubicBezTo>
                <a:cubicBezTo>
                  <a:pt x="292892" y="1068336"/>
                  <a:pt x="212289" y="934632"/>
                  <a:pt x="363092" y="1151965"/>
                </a:cubicBezTo>
                <a:cubicBezTo>
                  <a:pt x="377268" y="1172395"/>
                  <a:pt x="391283" y="1193021"/>
                  <a:pt x="403433" y="1214717"/>
                </a:cubicBezTo>
                <a:cubicBezTo>
                  <a:pt x="433150" y="1267783"/>
                  <a:pt x="488598" y="1376082"/>
                  <a:pt x="488598" y="1376082"/>
                </a:cubicBezTo>
                <a:cubicBezTo>
                  <a:pt x="490092" y="1382059"/>
                  <a:pt x="491978" y="1387951"/>
                  <a:pt x="493080" y="1394012"/>
                </a:cubicBezTo>
                <a:cubicBezTo>
                  <a:pt x="502332" y="1444896"/>
                  <a:pt x="499843" y="1484661"/>
                  <a:pt x="502045" y="1541929"/>
                </a:cubicBezTo>
              </a:path>
            </a:pathLst>
          </a:custGeom>
          <a:noFill/>
          <a:ln w="55000" cap="flat" cmpd="thickThin" algn="ctr">
            <a:solidFill>
              <a:srgbClr val="D73C1E">
                <a:shade val="50000"/>
                <a:tint val="90000"/>
                <a:satMod val="13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Book Antiqua" panose="02040602050305030304"/>
              <a:ea typeface="黑体" panose="02010609060101010101" charset="-122"/>
              <a:cs typeface="+mn-cs"/>
            </a:endParaRPr>
          </a:p>
        </p:txBody>
      </p:sp>
      <p:sp>
        <p:nvSpPr>
          <p:cNvPr id="119" name="任意多边形: 形状 50"/>
          <p:cNvSpPr/>
          <p:nvPr/>
        </p:nvSpPr>
        <p:spPr>
          <a:xfrm>
            <a:off x="8413962" y="4331903"/>
            <a:ext cx="1455912" cy="165847"/>
          </a:xfrm>
          <a:custGeom>
            <a:avLst/>
            <a:gdLst>
              <a:gd name="connsiteX0" fmla="*/ 0 w 1455912"/>
              <a:gd name="connsiteY0" fmla="*/ 165847 h 165847"/>
              <a:gd name="connsiteX1" fmla="*/ 519953 w 1455912"/>
              <a:gd name="connsiteY1" fmla="*/ 107576 h 165847"/>
              <a:gd name="connsiteX2" fmla="*/ 1187823 w 1455912"/>
              <a:gd name="connsiteY2" fmla="*/ 0 h 165847"/>
              <a:gd name="connsiteX3" fmla="*/ 1452282 w 1455912"/>
              <a:gd name="connsiteY3" fmla="*/ 22411 h 165847"/>
              <a:gd name="connsiteX4" fmla="*/ 1398494 w 1455912"/>
              <a:gd name="connsiteY4" fmla="*/ 31376 h 165847"/>
              <a:gd name="connsiteX5" fmla="*/ 1295400 w 1455912"/>
              <a:gd name="connsiteY5" fmla="*/ 40341 h 165847"/>
              <a:gd name="connsiteX6" fmla="*/ 1102658 w 1455912"/>
              <a:gd name="connsiteY6" fmla="*/ 58270 h 16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912" h="165847">
                <a:moveTo>
                  <a:pt x="0" y="165847"/>
                </a:moveTo>
                <a:cubicBezTo>
                  <a:pt x="173318" y="146423"/>
                  <a:pt x="347226" y="131693"/>
                  <a:pt x="519953" y="107576"/>
                </a:cubicBezTo>
                <a:cubicBezTo>
                  <a:pt x="743279" y="76395"/>
                  <a:pt x="1187823" y="0"/>
                  <a:pt x="1187823" y="0"/>
                </a:cubicBezTo>
                <a:cubicBezTo>
                  <a:pt x="1275976" y="7470"/>
                  <a:pt x="1364778" y="9379"/>
                  <a:pt x="1452282" y="22411"/>
                </a:cubicBezTo>
                <a:cubicBezTo>
                  <a:pt x="1470260" y="25089"/>
                  <a:pt x="1416553" y="29312"/>
                  <a:pt x="1398494" y="31376"/>
                </a:cubicBezTo>
                <a:cubicBezTo>
                  <a:pt x="1364223" y="35293"/>
                  <a:pt x="1329734" y="37018"/>
                  <a:pt x="1295400" y="40341"/>
                </a:cubicBezTo>
                <a:cubicBezTo>
                  <a:pt x="1103832" y="58880"/>
                  <a:pt x="1180267" y="58270"/>
                  <a:pt x="1102658" y="58270"/>
                </a:cubicBezTo>
              </a:path>
            </a:pathLst>
          </a:custGeom>
          <a:noFill/>
          <a:ln w="55000" cap="flat" cmpd="thickThin" algn="ctr">
            <a:solidFill>
              <a:srgbClr val="D73C1E">
                <a:shade val="50000"/>
                <a:tint val="90000"/>
                <a:satMod val="13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Book Antiqua" panose="02040602050305030304"/>
              <a:ea typeface="黑体" panose="02010609060101010101" charset="-122"/>
              <a:cs typeface="+mn-cs"/>
            </a:endParaRPr>
          </a:p>
        </p:txBody>
      </p:sp>
      <p:sp>
        <p:nvSpPr>
          <p:cNvPr id="120" name="任意多边形: 形状 35"/>
          <p:cNvSpPr/>
          <p:nvPr/>
        </p:nvSpPr>
        <p:spPr>
          <a:xfrm rot="2506737">
            <a:off x="3235659" y="2026034"/>
            <a:ext cx="2744985" cy="3737303"/>
          </a:xfrm>
          <a:custGeom>
            <a:avLst/>
            <a:gdLst>
              <a:gd name="connsiteX0" fmla="*/ 0 w 547807"/>
              <a:gd name="connsiteY0" fmla="*/ 1008530 h 1008530"/>
              <a:gd name="connsiteX1" fmla="*/ 282388 w 547807"/>
              <a:gd name="connsiteY1" fmla="*/ 829236 h 1008530"/>
              <a:gd name="connsiteX2" fmla="*/ 354106 w 547807"/>
              <a:gd name="connsiteY2" fmla="*/ 587189 h 1008530"/>
              <a:gd name="connsiteX3" fmla="*/ 542365 w 547807"/>
              <a:gd name="connsiteY3" fmla="*/ 273424 h 1008530"/>
              <a:gd name="connsiteX4" fmla="*/ 546847 w 547807"/>
              <a:gd name="connsiteY4" fmla="*/ 242048 h 1008530"/>
              <a:gd name="connsiteX5" fmla="*/ 354106 w 547807"/>
              <a:gd name="connsiteY5" fmla="*/ 58271 h 1008530"/>
              <a:gd name="connsiteX6" fmla="*/ 246530 w 547807"/>
              <a:gd name="connsiteY6" fmla="*/ 0 h 100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807" h="1008530">
                <a:moveTo>
                  <a:pt x="0" y="1008530"/>
                </a:moveTo>
                <a:cubicBezTo>
                  <a:pt x="94129" y="948765"/>
                  <a:pt x="210651" y="914594"/>
                  <a:pt x="282388" y="829236"/>
                </a:cubicBezTo>
                <a:cubicBezTo>
                  <a:pt x="336528" y="764816"/>
                  <a:pt x="323442" y="665553"/>
                  <a:pt x="354106" y="587189"/>
                </a:cubicBezTo>
                <a:cubicBezTo>
                  <a:pt x="401310" y="466555"/>
                  <a:pt x="470223" y="378358"/>
                  <a:pt x="542365" y="273424"/>
                </a:cubicBezTo>
                <a:cubicBezTo>
                  <a:pt x="543859" y="262965"/>
                  <a:pt x="550188" y="252071"/>
                  <a:pt x="546847" y="242048"/>
                </a:cubicBezTo>
                <a:cubicBezTo>
                  <a:pt x="517925" y="155284"/>
                  <a:pt x="421215" y="102632"/>
                  <a:pt x="354106" y="58271"/>
                </a:cubicBezTo>
                <a:cubicBezTo>
                  <a:pt x="245193" y="-13722"/>
                  <a:pt x="246530" y="45228"/>
                  <a:pt x="246530" y="0"/>
                </a:cubicBezTo>
              </a:path>
            </a:pathLst>
          </a:custGeom>
          <a:noFill/>
          <a:ln w="55000" cap="flat" cmpd="thickThin" algn="ctr">
            <a:solidFill>
              <a:srgbClr val="D73C1E">
                <a:shade val="50000"/>
                <a:tint val="90000"/>
                <a:satMod val="13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Book Antiqua" panose="02040602050305030304"/>
              <a:ea typeface="黑体" panose="0201060906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1"/>
                                        </p:tgtEl>
                                        <p:attrNameLst>
                                          <p:attrName>style.visibility</p:attrName>
                                        </p:attrNameLst>
                                      </p:cBhvr>
                                      <p:to>
                                        <p:strVal val="visible"/>
                                      </p:to>
                                    </p:set>
                                    <p:anim calcmode="lin" valueType="num">
                                      <p:cBhvr additive="base">
                                        <p:cTn id="11" dur="500" fill="hold"/>
                                        <p:tgtEl>
                                          <p:spTgt spid="111"/>
                                        </p:tgtEl>
                                        <p:attrNameLst>
                                          <p:attrName>ppt_x</p:attrName>
                                        </p:attrNameLst>
                                      </p:cBhvr>
                                      <p:tavLst>
                                        <p:tav tm="0">
                                          <p:val>
                                            <p:strVal val="#ppt_x"/>
                                          </p:val>
                                        </p:tav>
                                        <p:tav tm="100000">
                                          <p:val>
                                            <p:strVal val="#ppt_x"/>
                                          </p:val>
                                        </p:tav>
                                      </p:tavLst>
                                    </p:anim>
                                    <p:anim calcmode="lin" valueType="num">
                                      <p:cBhvr additive="base">
                                        <p:cTn id="12" dur="500" fill="hold"/>
                                        <p:tgtEl>
                                          <p:spTgt spid="1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500" fill="hold"/>
                                        <p:tgtEl>
                                          <p:spTgt spid="87"/>
                                        </p:tgtEl>
                                        <p:attrNameLst>
                                          <p:attrName>ppt_x</p:attrName>
                                        </p:attrNameLst>
                                      </p:cBhvr>
                                      <p:tavLst>
                                        <p:tav tm="0">
                                          <p:val>
                                            <p:strVal val="#ppt_x"/>
                                          </p:val>
                                        </p:tav>
                                        <p:tav tm="100000">
                                          <p:val>
                                            <p:strVal val="#ppt_x"/>
                                          </p:val>
                                        </p:tav>
                                      </p:tavLst>
                                    </p:anim>
                                    <p:anim calcmode="lin" valueType="num">
                                      <p:cBhvr additive="base">
                                        <p:cTn id="1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1000"/>
                                        <p:tgtEl>
                                          <p:spTgt spid="107"/>
                                        </p:tgtEl>
                                      </p:cBhvr>
                                    </p:animEffect>
                                    <p:anim calcmode="lin" valueType="num">
                                      <p:cBhvr>
                                        <p:cTn id="22" dur="1000" fill="hold"/>
                                        <p:tgtEl>
                                          <p:spTgt spid="107"/>
                                        </p:tgtEl>
                                        <p:attrNameLst>
                                          <p:attrName>ppt_x</p:attrName>
                                        </p:attrNameLst>
                                      </p:cBhvr>
                                      <p:tavLst>
                                        <p:tav tm="0">
                                          <p:val>
                                            <p:strVal val="#ppt_x"/>
                                          </p:val>
                                        </p:tav>
                                        <p:tav tm="100000">
                                          <p:val>
                                            <p:strVal val="#ppt_x"/>
                                          </p:val>
                                        </p:tav>
                                      </p:tavLst>
                                    </p:anim>
                                    <p:anim calcmode="lin" valueType="num">
                                      <p:cBhvr>
                                        <p:cTn id="23" dur="1000" fill="hold"/>
                                        <p:tgtEl>
                                          <p:spTgt spid="10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1000"/>
                                        <p:tgtEl>
                                          <p:spTgt spid="81"/>
                                        </p:tgtEl>
                                      </p:cBhvr>
                                    </p:animEffect>
                                    <p:anim calcmode="lin" valueType="num">
                                      <p:cBhvr>
                                        <p:cTn id="27" dur="1000" fill="hold"/>
                                        <p:tgtEl>
                                          <p:spTgt spid="81"/>
                                        </p:tgtEl>
                                        <p:attrNameLst>
                                          <p:attrName>ppt_x</p:attrName>
                                        </p:attrNameLst>
                                      </p:cBhvr>
                                      <p:tavLst>
                                        <p:tav tm="0">
                                          <p:val>
                                            <p:strVal val="#ppt_x"/>
                                          </p:val>
                                        </p:tav>
                                        <p:tav tm="100000">
                                          <p:val>
                                            <p:strVal val="#ppt_x"/>
                                          </p:val>
                                        </p:tav>
                                      </p:tavLst>
                                    </p:anim>
                                    <p:anim calcmode="lin" valueType="num">
                                      <p:cBhvr>
                                        <p:cTn id="28" dur="1000" fill="hold"/>
                                        <p:tgtEl>
                                          <p:spTgt spid="8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1000"/>
                                        <p:tgtEl>
                                          <p:spTgt spid="102"/>
                                        </p:tgtEl>
                                      </p:cBhvr>
                                    </p:animEffect>
                                    <p:anim calcmode="lin" valueType="num">
                                      <p:cBhvr>
                                        <p:cTn id="32" dur="1000" fill="hold"/>
                                        <p:tgtEl>
                                          <p:spTgt spid="102"/>
                                        </p:tgtEl>
                                        <p:attrNameLst>
                                          <p:attrName>ppt_x</p:attrName>
                                        </p:attrNameLst>
                                      </p:cBhvr>
                                      <p:tavLst>
                                        <p:tav tm="0">
                                          <p:val>
                                            <p:strVal val="#ppt_x"/>
                                          </p:val>
                                        </p:tav>
                                        <p:tav tm="100000">
                                          <p:val>
                                            <p:strVal val="#ppt_x"/>
                                          </p:val>
                                        </p:tav>
                                      </p:tavLst>
                                    </p:anim>
                                    <p:anim calcmode="lin" valueType="num">
                                      <p:cBhvr>
                                        <p:cTn id="33"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barn(inVertical)">
                                      <p:cBhvr>
                                        <p:cTn id="38" dur="500"/>
                                        <p:tgtEl>
                                          <p:spTgt spid="103"/>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00"/>
                                        </p:tgtEl>
                                        <p:attrNameLst>
                                          <p:attrName>style.visibility</p:attrName>
                                        </p:attrNameLst>
                                      </p:cBhvr>
                                      <p:to>
                                        <p:strVal val="visible"/>
                                      </p:to>
                                    </p:set>
                                    <p:animEffect transition="in" filter="barn(inVertical)">
                                      <p:cBhvr>
                                        <p:cTn id="41" dur="500"/>
                                        <p:tgtEl>
                                          <p:spTgt spid="100"/>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barn(inVertical)">
                                      <p:cBhvr>
                                        <p:cTn id="46" dur="500"/>
                                        <p:tgtEl>
                                          <p:spTgt spid="104"/>
                                        </p:tgtEl>
                                      </p:cBhvr>
                                    </p:animEffect>
                                  </p:childTnLst>
                                </p:cTn>
                              </p:par>
                              <p:par>
                                <p:cTn id="47" presetID="16" presetClass="entr" presetSubtype="21"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barn(inVertical)">
                                      <p:cBhvr>
                                        <p:cTn id="49" dur="500"/>
                                        <p:tgtEl>
                                          <p:spTgt spid="8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barn(inVertical)">
                                      <p:cBhvr>
                                        <p:cTn id="52" dur="500"/>
                                        <p:tgtEl>
                                          <p:spTgt spid="108"/>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randombar(horizontal)">
                                      <p:cBhvr>
                                        <p:cTn id="57" dur="500"/>
                                        <p:tgtEl>
                                          <p:spTgt spid="105"/>
                                        </p:tgtEl>
                                      </p:cBhvr>
                                    </p:animEffect>
                                  </p:childTnLst>
                                </p:cTn>
                              </p:par>
                              <p:par>
                                <p:cTn id="58" presetID="14" presetClass="entr" presetSubtype="10" fill="hold"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randombar(horizontal)">
                                      <p:cBhvr>
                                        <p:cTn id="60" dur="500"/>
                                        <p:tgtEl>
                                          <p:spTgt spid="84"/>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09"/>
                                        </p:tgtEl>
                                        <p:attrNameLst>
                                          <p:attrName>style.visibility</p:attrName>
                                        </p:attrNameLst>
                                      </p:cBhvr>
                                      <p:to>
                                        <p:strVal val="visible"/>
                                      </p:to>
                                    </p:set>
                                    <p:animEffect transition="in" filter="randombar(horizontal)">
                                      <p:cBhvr>
                                        <p:cTn id="63" dur="500"/>
                                        <p:tgtEl>
                                          <p:spTgt spid="109"/>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grpId="0" nodeType="clickEffect">
                                  <p:stCondLst>
                                    <p:cond delay="0"/>
                                  </p:stCondLst>
                                  <p:childTnLst>
                                    <p:set>
                                      <p:cBhvr>
                                        <p:cTn id="67" dur="1" fill="hold">
                                          <p:stCondLst>
                                            <p:cond delay="0"/>
                                          </p:stCondLst>
                                        </p:cTn>
                                        <p:tgtEl>
                                          <p:spTgt spid="110"/>
                                        </p:tgtEl>
                                        <p:attrNameLst>
                                          <p:attrName>style.visibility</p:attrName>
                                        </p:attrNameLst>
                                      </p:cBhvr>
                                      <p:to>
                                        <p:strVal val="visible"/>
                                      </p:to>
                                    </p:set>
                                    <p:animEffect transition="in" filter="wheel(1)">
                                      <p:cBhvr>
                                        <p:cTn id="68" dur="2000"/>
                                        <p:tgtEl>
                                          <p:spTgt spid="110"/>
                                        </p:tgtEl>
                                      </p:cBhvr>
                                    </p:animEffect>
                                  </p:childTnLst>
                                </p:cTn>
                              </p:par>
                              <p:par>
                                <p:cTn id="69" presetID="21" presetClass="entr" presetSubtype="1"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animEffect transition="in" filter="wheel(1)">
                                      <p:cBhvr>
                                        <p:cTn id="71" dur="2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animBg="1"/>
      <p:bldP spid="102" grpId="0" animBg="1"/>
      <p:bldP spid="103" grpId="0" animBg="1"/>
      <p:bldP spid="104" grpId="0" animBg="1"/>
      <p:bldP spid="105" grpId="0" animBg="1"/>
      <p:bldP spid="107" grpId="0"/>
      <p:bldP spid="108" grpId="0"/>
      <p:bldP spid="109" grpId="0"/>
      <p:bldP spid="110" grpId="0"/>
      <p:bldP spid="1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8052" y="185530"/>
            <a:ext cx="6109365" cy="646331"/>
          </a:xfrm>
          <a:prstGeom prst="rect">
            <a:avLst/>
          </a:prstGeom>
          <a:noFill/>
        </p:spPr>
        <p:txBody>
          <a:bodyPr wrap="none" rtlCol="0">
            <a:spAutoFit/>
          </a:bodyPr>
          <a:lstStyle/>
          <a:p>
            <a:r>
              <a:rPr kumimoji="1" lang="zh-CN" altLang="en-US" sz="3600" dirty="0"/>
              <a:t>临界点嵌入后的特征值分析   </a:t>
            </a:r>
          </a:p>
        </p:txBody>
      </p:sp>
      <p:sp>
        <p:nvSpPr>
          <p:cNvPr id="9" name="文本框 8"/>
          <p:cNvSpPr txBox="1"/>
          <p:nvPr/>
        </p:nvSpPr>
        <p:spPr>
          <a:xfrm>
            <a:off x="180020" y="5714607"/>
            <a:ext cx="11831959" cy="1103635"/>
          </a:xfrm>
          <a:prstGeom prst="rect">
            <a:avLst/>
          </a:prstGeom>
          <a:noFill/>
        </p:spPr>
        <p:txBody>
          <a:bodyPr wrap="square" rtlCol="0">
            <a:spAutoFit/>
          </a:bodyPr>
          <a:lstStyle/>
          <a:p>
            <a:pPr>
              <a:lnSpc>
                <a:spcPct val="125000"/>
              </a:lnSpc>
            </a:pPr>
            <a:r>
              <a:rPr lang="en-US" altLang="zh-CN" sz="1800" dirty="0">
                <a:effectLst/>
                <a:latin typeface="FandolSong-Regular-Identity-H"/>
              </a:rPr>
              <a:t>1.</a:t>
            </a:r>
            <a:r>
              <a:rPr lang="en-US" altLang="zh-CN" dirty="0">
                <a:latin typeface="FandolSong-Regular-Identity-H"/>
              </a:rPr>
              <a:t> </a:t>
            </a:r>
            <a:r>
              <a:rPr lang="zh-CN" altLang="en-US" sz="1800" dirty="0">
                <a:effectLst/>
                <a:latin typeface="FandolSong-Regular-Identity-H"/>
              </a:rPr>
              <a:t>每一步嵌入都在 </a:t>
            </a:r>
            <a:r>
              <a:rPr lang="en-GB" altLang="zh-CN" sz="1800" dirty="0">
                <a:effectLst/>
                <a:latin typeface="LMRoman10-Regular-Identity-H"/>
              </a:rPr>
              <a:t>Hessian </a:t>
            </a:r>
            <a:r>
              <a:rPr lang="zh-CN" altLang="en-US" sz="1800" dirty="0">
                <a:effectLst/>
                <a:latin typeface="FandolSong-Regular-Identity-H"/>
              </a:rPr>
              <a:t>矩阵中引入了</a:t>
            </a:r>
            <a:r>
              <a:rPr lang="zh-CN" altLang="en-US" sz="1800" b="1" dirty="0">
                <a:solidFill>
                  <a:srgbClr val="FF0000"/>
                </a:solidFill>
                <a:effectLst/>
                <a:latin typeface="FandolSong-Regular-Identity-H"/>
              </a:rPr>
              <a:t>额外的零特征值</a:t>
            </a:r>
            <a:r>
              <a:rPr lang="zh-CN" altLang="en-US" sz="1800" dirty="0">
                <a:effectLst/>
                <a:latin typeface="FandolSong-Regular-Identity-H"/>
              </a:rPr>
              <a:t>。 </a:t>
            </a:r>
            <a:endParaRPr lang="zh-CN" altLang="en-US" dirty="0"/>
          </a:p>
          <a:p>
            <a:pPr>
              <a:lnSpc>
                <a:spcPct val="125000"/>
              </a:lnSpc>
            </a:pPr>
            <a:r>
              <a:rPr lang="en-US" altLang="zh-CN" dirty="0">
                <a:latin typeface="FandolSong-Regular-Identity-H"/>
              </a:rPr>
              <a:t>2.</a:t>
            </a:r>
            <a:r>
              <a:rPr lang="zh-CN" altLang="en-US" dirty="0">
                <a:latin typeface="FandolSong-Regular-Identity-H"/>
              </a:rPr>
              <a:t> 若</a:t>
            </a:r>
            <a:r>
              <a:rPr lang="zh-CN" altLang="en-US" sz="1800" dirty="0">
                <a:effectLst/>
                <a:latin typeface="FandolSong-Regular-Identity-H"/>
              </a:rPr>
              <a:t>训练得到的临界点是局部或全局最小值，嵌入后，出现的负特征值，这些点</a:t>
            </a:r>
            <a:r>
              <a:rPr lang="zh-CN" altLang="en-US" sz="1800" b="1" dirty="0">
                <a:solidFill>
                  <a:srgbClr val="FF0000"/>
                </a:solidFill>
                <a:effectLst/>
                <a:latin typeface="FandolSong-Regular-Identity-H"/>
              </a:rPr>
              <a:t>转变为严格鞍点</a:t>
            </a:r>
            <a:r>
              <a:rPr lang="zh-CN" altLang="en-US" sz="1800" dirty="0">
                <a:effectLst/>
                <a:latin typeface="FandolSong-Regular-Identity-H"/>
              </a:rPr>
              <a:t>。 </a:t>
            </a:r>
            <a:endParaRPr lang="zh-CN" altLang="en-US" dirty="0"/>
          </a:p>
          <a:p>
            <a:pPr>
              <a:lnSpc>
                <a:spcPct val="125000"/>
              </a:lnSpc>
            </a:pPr>
            <a:r>
              <a:rPr lang="en-US" altLang="zh-CN" sz="1800" dirty="0">
                <a:effectLst/>
                <a:latin typeface="FandolSong-Regular-Identity-H"/>
              </a:rPr>
              <a:t>3.</a:t>
            </a:r>
            <a:r>
              <a:rPr lang="zh-CN" altLang="en-US" sz="1800" dirty="0">
                <a:effectLst/>
                <a:latin typeface="FandolSong-Regular-Identity-H"/>
              </a:rPr>
              <a:t> 负特征值的数量</a:t>
            </a:r>
            <a:r>
              <a:rPr lang="zh-CN" altLang="en-US" sz="1800" b="1" dirty="0">
                <a:solidFill>
                  <a:srgbClr val="FF0000"/>
                </a:solidFill>
                <a:effectLst/>
                <a:latin typeface="FandolSong-Regular-Identity-H"/>
              </a:rPr>
              <a:t>随着网络宽度的增加而增加</a:t>
            </a:r>
            <a:r>
              <a:rPr lang="zh-CN" altLang="en-US" sz="1800" dirty="0">
                <a:effectLst/>
                <a:latin typeface="FandolSong-Regular-Identity-H"/>
              </a:rPr>
              <a:t>。这表明在更宽的神经网络中，逃离这些临界点的难度降低了。</a:t>
            </a:r>
            <a:endParaRPr lang="zh-CN" altLang="en-US" dirty="0"/>
          </a:p>
        </p:txBody>
      </p:sp>
      <p:pic>
        <p:nvPicPr>
          <p:cNvPr id="4" name="图片 3"/>
          <p:cNvPicPr>
            <a:picLocks noChangeAspect="1"/>
          </p:cNvPicPr>
          <p:nvPr/>
        </p:nvPicPr>
        <p:blipFill>
          <a:blip r:embed="rId2"/>
          <a:stretch>
            <a:fillRect/>
          </a:stretch>
        </p:blipFill>
        <p:spPr>
          <a:xfrm>
            <a:off x="1577008" y="2435931"/>
            <a:ext cx="8123583" cy="3272454"/>
          </a:xfrm>
          <a:prstGeom prst="rect">
            <a:avLst/>
          </a:prstGeom>
        </p:spPr>
      </p:pic>
      <p:sp>
        <p:nvSpPr>
          <p:cNvPr id="8" name="文本框 7"/>
          <p:cNvSpPr txBox="1"/>
          <p:nvPr/>
        </p:nvSpPr>
        <p:spPr>
          <a:xfrm>
            <a:off x="180020" y="976877"/>
            <a:ext cx="11857733" cy="1459054"/>
          </a:xfrm>
          <a:prstGeom prst="rect">
            <a:avLst/>
          </a:prstGeom>
          <a:noFill/>
        </p:spPr>
        <p:txBody>
          <a:bodyPr wrap="none" rtlCol="0">
            <a:spAutoFit/>
          </a:bodyPr>
          <a:lstStyle/>
          <a:p>
            <a:pPr marL="285750" indent="-285750" algn="l">
              <a:lnSpc>
                <a:spcPct val="125000"/>
              </a:lnSpc>
              <a:buFont typeface="Arial" panose="020B0604020202020204" pitchFamily="34" charset="0"/>
              <a:buChar char="•"/>
            </a:pPr>
            <a:r>
              <a:rPr lang="zh-CN" altLang="en-US" b="0" i="0" dirty="0">
                <a:effectLst/>
                <a:highlight>
                  <a:srgbClr val="FFFFFF"/>
                </a:highlight>
                <a:latin typeface="Courier New" panose="02070309020205020404" pitchFamily="49" charset="0"/>
              </a:rPr>
              <a:t>训练了一个</a:t>
            </a:r>
            <a:r>
              <a:rPr lang="zh-CN" altLang="en-US" b="1" i="0" dirty="0">
                <a:solidFill>
                  <a:srgbClr val="FF0000"/>
                </a:solidFill>
                <a:effectLst/>
                <a:highlight>
                  <a:srgbClr val="FFFFFF"/>
                </a:highlight>
                <a:latin typeface="Courier New" panose="02070309020205020404" pitchFamily="49" charset="0"/>
              </a:rPr>
              <a:t>宽度为 </a:t>
            </a:r>
            <a:r>
              <a:rPr lang="en-GB" altLang="zh-CN" b="1" i="0" dirty="0">
                <a:solidFill>
                  <a:srgbClr val="FF0000"/>
                </a:solidFill>
                <a:effectLst/>
                <a:highlight>
                  <a:srgbClr val="FFFFFF"/>
                </a:highlight>
                <a:latin typeface="Times New Roman" panose="02020603050405020304" pitchFamily="18" charset="0"/>
              </a:rPr>
              <a:t>m = 2 </a:t>
            </a:r>
            <a:r>
              <a:rPr lang="zh-CN" altLang="en-US" b="0" i="0" dirty="0">
                <a:effectLst/>
                <a:highlight>
                  <a:srgbClr val="FFFFFF"/>
                </a:highlight>
                <a:latin typeface="Courier New" panose="02070309020205020404" pitchFamily="49" charset="0"/>
              </a:rPr>
              <a:t>的两层神经网络，在损失函数下降缓慢到几乎停滞时，我们认为网络接近临界点，并检</a:t>
            </a:r>
            <a:br>
              <a:rPr lang="zh-CN" altLang="en-US" dirty="0"/>
            </a:br>
            <a:r>
              <a:rPr lang="zh-CN" altLang="en-US" b="0" i="0" dirty="0">
                <a:effectLst/>
                <a:highlight>
                  <a:srgbClr val="FFFFFF"/>
                </a:highlight>
                <a:latin typeface="Courier New" panose="02070309020205020404" pitchFamily="49" charset="0"/>
              </a:rPr>
              <a:t>查此时的梯度数值</a:t>
            </a:r>
            <a:r>
              <a:rPr lang="en-US" altLang="zh-CN" b="0" i="0" dirty="0">
                <a:effectLst/>
                <a:highlight>
                  <a:srgbClr val="FFFFFF"/>
                </a:highlight>
                <a:latin typeface="Courier New" panose="02070309020205020404" pitchFamily="49" charset="0"/>
              </a:rPr>
              <a:t>,</a:t>
            </a:r>
            <a:r>
              <a:rPr lang="zh-CN" altLang="en-US" b="0" i="0" dirty="0">
                <a:effectLst/>
                <a:highlight>
                  <a:srgbClr val="FFFFFF"/>
                </a:highlight>
                <a:latin typeface="Courier New" panose="02070309020205020404" pitchFamily="49" charset="0"/>
              </a:rPr>
              <a:t> 确认梯度非常小。</a:t>
            </a:r>
            <a:endParaRPr lang="en-US" altLang="zh-CN" b="0" i="0" dirty="0">
              <a:effectLst/>
              <a:highlight>
                <a:srgbClr val="FFFFFF"/>
              </a:highlight>
              <a:latin typeface="Courier New" panose="02070309020205020404" pitchFamily="49" charset="0"/>
            </a:endParaRPr>
          </a:p>
          <a:p>
            <a:pPr marL="285750" indent="-285750" algn="l">
              <a:lnSpc>
                <a:spcPct val="125000"/>
              </a:lnSpc>
              <a:buFont typeface="Arial" panose="020B0604020202020204" pitchFamily="34" charset="0"/>
              <a:buChar char="•"/>
            </a:pPr>
            <a:r>
              <a:rPr lang="zh-CN" altLang="en-US" b="0" i="0" dirty="0">
                <a:effectLst/>
                <a:highlight>
                  <a:srgbClr val="FFFFFF"/>
                </a:highlight>
                <a:latin typeface="Courier New" panose="02070309020205020404" pitchFamily="49" charset="0"/>
              </a:rPr>
              <a:t>通过一步或两步嵌入将这些临界点转移到</a:t>
            </a:r>
            <a:r>
              <a:rPr lang="zh-CN" altLang="en-US" b="1" i="0" dirty="0">
                <a:solidFill>
                  <a:srgbClr val="FF0000"/>
                </a:solidFill>
                <a:effectLst/>
                <a:highlight>
                  <a:srgbClr val="FFFFFF"/>
                </a:highlight>
                <a:latin typeface="Courier New" panose="02070309020205020404" pitchFamily="49" charset="0"/>
              </a:rPr>
              <a:t>宽度为 </a:t>
            </a:r>
            <a:r>
              <a:rPr lang="en-GB" altLang="zh-CN" b="1" i="0" dirty="0">
                <a:solidFill>
                  <a:srgbClr val="FF0000"/>
                </a:solidFill>
                <a:effectLst/>
                <a:highlight>
                  <a:srgbClr val="FFFFFF"/>
                </a:highlight>
                <a:latin typeface="Times New Roman" panose="02020603050405020304" pitchFamily="18" charset="0"/>
              </a:rPr>
              <a:t>m = 3 </a:t>
            </a:r>
            <a:r>
              <a:rPr lang="zh-CN" altLang="en-US" b="1" i="0" dirty="0">
                <a:solidFill>
                  <a:srgbClr val="FF0000"/>
                </a:solidFill>
                <a:effectLst/>
                <a:highlight>
                  <a:srgbClr val="FFFFFF"/>
                </a:highlight>
                <a:latin typeface="Courier New" panose="02070309020205020404" pitchFamily="49" charset="0"/>
              </a:rPr>
              <a:t>和 </a:t>
            </a:r>
            <a:r>
              <a:rPr lang="en-GB" altLang="zh-CN" b="1" i="0" dirty="0">
                <a:solidFill>
                  <a:srgbClr val="FF0000"/>
                </a:solidFill>
                <a:effectLst/>
                <a:highlight>
                  <a:srgbClr val="FFFFFF"/>
                </a:highlight>
                <a:latin typeface="Times New Roman" panose="02020603050405020304" pitchFamily="18" charset="0"/>
              </a:rPr>
              <a:t>m = 4 </a:t>
            </a:r>
            <a:r>
              <a:rPr lang="zh-CN" altLang="en-US" b="0" i="0" dirty="0">
                <a:effectLst/>
                <a:highlight>
                  <a:srgbClr val="FFFFFF"/>
                </a:highlight>
                <a:latin typeface="Courier New" panose="02070309020205020404" pitchFamily="49" charset="0"/>
              </a:rPr>
              <a:t>的网络中</a:t>
            </a:r>
            <a:r>
              <a:rPr lang="en-US" altLang="zh-CN" b="0" i="0" dirty="0">
                <a:effectLst/>
                <a:highlight>
                  <a:srgbClr val="FFFFFF"/>
                </a:highlight>
                <a:latin typeface="Courier New" panose="02070309020205020404" pitchFamily="49" charset="0"/>
              </a:rPr>
              <a:t>,</a:t>
            </a:r>
            <a:r>
              <a:rPr lang="zh-CN" altLang="en-US" b="0" i="0" dirty="0">
                <a:effectLst/>
                <a:highlight>
                  <a:srgbClr val="FFFFFF"/>
                </a:highlight>
                <a:latin typeface="Courier New" panose="02070309020205020404" pitchFamily="49" charset="0"/>
              </a:rPr>
              <a:t>一个神经元等分成 </a:t>
            </a:r>
            <a:r>
              <a:rPr lang="en-GB" altLang="zh-CN" b="0" i="0" dirty="0">
                <a:effectLst/>
                <a:highlight>
                  <a:srgbClr val="FFFFFF"/>
                </a:highlight>
                <a:latin typeface="Times New Roman" panose="02020603050405020304" pitchFamily="18" charset="0"/>
              </a:rPr>
              <a:t>k </a:t>
            </a:r>
            <a:r>
              <a:rPr lang="zh-CN" altLang="en-US" b="0" i="0" dirty="0">
                <a:effectLst/>
                <a:highlight>
                  <a:srgbClr val="FFFFFF"/>
                </a:highlight>
                <a:latin typeface="Courier New" panose="02070309020205020404" pitchFamily="49" charset="0"/>
              </a:rPr>
              <a:t>个神经元</a:t>
            </a:r>
            <a:br>
              <a:rPr lang="zh-CN" altLang="en-US" dirty="0"/>
            </a:br>
            <a:r>
              <a:rPr lang="zh-CN" altLang="en-US" b="0" i="0" dirty="0">
                <a:effectLst/>
                <a:highlight>
                  <a:srgbClr val="FFFFFF"/>
                </a:highlight>
                <a:latin typeface="Courier New" panose="02070309020205020404" pitchFamily="49" charset="0"/>
              </a:rPr>
              <a:t>（</a:t>
            </a:r>
            <a:r>
              <a:rPr lang="en-GB" altLang="zh-CN" b="0" i="0" dirty="0">
                <a:effectLst/>
                <a:highlight>
                  <a:srgbClr val="FFFFFF"/>
                </a:highlight>
                <a:latin typeface="Times New Roman" panose="02020603050405020304" pitchFamily="18" charset="0"/>
              </a:rPr>
              <a:t>k = 2, 3</a:t>
            </a:r>
            <a:r>
              <a:rPr lang="zh-CN" altLang="en-GB" b="0" i="0" dirty="0">
                <a:effectLst/>
                <a:highlight>
                  <a:srgbClr val="FFFFFF"/>
                </a:highlight>
                <a:latin typeface="Courier New" panose="02070309020205020404" pitchFamily="49" charset="0"/>
              </a:rPr>
              <a:t>），</a:t>
            </a:r>
            <a:r>
              <a:rPr lang="zh-CN" altLang="en-US" b="0" i="0" dirty="0">
                <a:effectLst/>
                <a:highlight>
                  <a:srgbClr val="FFFFFF"/>
                </a:highlight>
                <a:latin typeface="Courier New" panose="02070309020205020404" pitchFamily="49" charset="0"/>
              </a:rPr>
              <a:t>其输入权重保持不变，但输出权重变为原神经元的 </a:t>
            </a:r>
            <a:r>
              <a:rPr lang="en-US" altLang="zh-CN" b="0" i="0" dirty="0">
                <a:effectLst/>
                <a:highlight>
                  <a:srgbClr val="FFFFFF"/>
                </a:highlight>
                <a:latin typeface="Times New Roman" panose="02020603050405020304" pitchFamily="18" charset="0"/>
              </a:rPr>
              <a:t>1/</a:t>
            </a:r>
            <a:r>
              <a:rPr lang="en-GB" altLang="zh-CN" b="0" i="0" dirty="0">
                <a:effectLst/>
                <a:highlight>
                  <a:srgbClr val="FFFFFF"/>
                </a:highlight>
                <a:latin typeface="Times New Roman" panose="02020603050405020304" pitchFamily="18" charset="0"/>
              </a:rPr>
              <a:t>k</a:t>
            </a:r>
            <a:r>
              <a:rPr lang="zh-CN" altLang="en-GB" b="0" i="0" dirty="0">
                <a:effectLst/>
                <a:highlight>
                  <a:srgbClr val="FFFFFF"/>
                </a:highlight>
                <a:latin typeface="Courier New" panose="02070309020205020404" pitchFamily="49" charset="0"/>
              </a:rPr>
              <a:t>。</a:t>
            </a:r>
            <a:endParaRPr kumimoji="1" lang="zh-CN" altLang="en-US" dirty="0"/>
          </a:p>
        </p:txBody>
      </p:sp>
      <p:sp>
        <p:nvSpPr>
          <p:cNvPr id="10" name="文本框 9"/>
          <p:cNvSpPr txBox="1"/>
          <p:nvPr/>
        </p:nvSpPr>
        <p:spPr>
          <a:xfrm>
            <a:off x="0" y="5308085"/>
            <a:ext cx="646331" cy="406522"/>
          </a:xfrm>
          <a:prstGeom prst="rect">
            <a:avLst/>
          </a:prstGeom>
          <a:noFill/>
        </p:spPr>
        <p:txBody>
          <a:bodyPr wrap="none" rtlCol="0">
            <a:spAutoFit/>
          </a:bodyPr>
          <a:lstStyle/>
          <a:p>
            <a:pPr algn="l">
              <a:lnSpc>
                <a:spcPct val="125000"/>
              </a:lnSpc>
            </a:pPr>
            <a:r>
              <a:rPr kumimoji="1" lang="zh-CN" altLang="en-US" b="1" dirty="0"/>
              <a:t>现象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8052" y="185530"/>
            <a:ext cx="6109365" cy="646331"/>
          </a:xfrm>
          <a:prstGeom prst="rect">
            <a:avLst/>
          </a:prstGeom>
          <a:noFill/>
        </p:spPr>
        <p:txBody>
          <a:bodyPr wrap="none" rtlCol="0">
            <a:spAutoFit/>
          </a:bodyPr>
          <a:lstStyle/>
          <a:p>
            <a:r>
              <a:rPr kumimoji="1" lang="zh-CN" altLang="en-US" sz="3600" dirty="0"/>
              <a:t>临界点嵌入后的特征值分析   </a:t>
            </a:r>
          </a:p>
        </p:txBody>
      </p:sp>
      <p:pic>
        <p:nvPicPr>
          <p:cNvPr id="4" name="图片 3"/>
          <p:cNvPicPr>
            <a:picLocks noChangeAspect="1"/>
          </p:cNvPicPr>
          <p:nvPr/>
        </p:nvPicPr>
        <p:blipFill>
          <a:blip r:embed="rId2"/>
          <a:stretch>
            <a:fillRect/>
          </a:stretch>
        </p:blipFill>
        <p:spPr>
          <a:xfrm>
            <a:off x="212036" y="1216173"/>
            <a:ext cx="8312425" cy="3348526"/>
          </a:xfrm>
          <a:prstGeom prst="rect">
            <a:avLst/>
          </a:prstGeom>
        </p:spPr>
      </p:pic>
      <p:pic>
        <p:nvPicPr>
          <p:cNvPr id="5" name="图片 4"/>
          <p:cNvPicPr>
            <a:picLocks noChangeAspect="1"/>
          </p:cNvPicPr>
          <p:nvPr/>
        </p:nvPicPr>
        <p:blipFill>
          <a:blip r:embed="rId3"/>
          <a:stretch>
            <a:fillRect/>
          </a:stretch>
        </p:blipFill>
        <p:spPr>
          <a:xfrm>
            <a:off x="8758870" y="1389435"/>
            <a:ext cx="3433130" cy="2331867"/>
          </a:xfrm>
          <a:prstGeom prst="rect">
            <a:avLst/>
          </a:prstGeom>
        </p:spPr>
      </p:pic>
      <p:pic>
        <p:nvPicPr>
          <p:cNvPr id="6" name="图片 5"/>
          <p:cNvPicPr>
            <a:picLocks noChangeAspect="1"/>
          </p:cNvPicPr>
          <p:nvPr/>
        </p:nvPicPr>
        <p:blipFill>
          <a:blip r:embed="rId4"/>
          <a:stretch>
            <a:fillRect/>
          </a:stretch>
        </p:blipFill>
        <p:spPr>
          <a:xfrm>
            <a:off x="842630" y="5432087"/>
            <a:ext cx="10063910" cy="1029080"/>
          </a:xfrm>
          <a:prstGeom prst="rect">
            <a:avLst/>
          </a:prstGeom>
        </p:spPr>
      </p:pic>
      <p:sp>
        <p:nvSpPr>
          <p:cNvPr id="7" name="文本框 6"/>
          <p:cNvSpPr txBox="1"/>
          <p:nvPr/>
        </p:nvSpPr>
        <p:spPr>
          <a:xfrm>
            <a:off x="100509" y="4745745"/>
            <a:ext cx="7571303" cy="406522"/>
          </a:xfrm>
          <a:prstGeom prst="rect">
            <a:avLst/>
          </a:prstGeom>
          <a:noFill/>
        </p:spPr>
        <p:txBody>
          <a:bodyPr wrap="none" rtlCol="0">
            <a:spAutoFit/>
          </a:bodyPr>
          <a:lstStyle/>
          <a:p>
            <a:pPr algn="l">
              <a:lnSpc>
                <a:spcPct val="125000"/>
              </a:lnSpc>
            </a:pPr>
            <a:r>
              <a:rPr kumimoji="1" lang="zh-CN" altLang="en-US" dirty="0"/>
              <a:t>关于嵌入后的特征值变化的定理刻画：</a:t>
            </a:r>
            <a:r>
              <a:rPr kumimoji="1" lang="zh-CN" altLang="en-US" b="1" dirty="0">
                <a:solidFill>
                  <a:srgbClr val="FF0000"/>
                </a:solidFill>
              </a:rPr>
              <a:t>正的、负的和零特征值都不会减少</a:t>
            </a:r>
          </a:p>
        </p:txBody>
      </p:sp>
      <p:sp>
        <p:nvSpPr>
          <p:cNvPr id="8" name="文本框 7"/>
          <p:cNvSpPr txBox="1"/>
          <p:nvPr/>
        </p:nvSpPr>
        <p:spPr>
          <a:xfrm>
            <a:off x="9501809" y="4147254"/>
            <a:ext cx="2262158" cy="390941"/>
          </a:xfrm>
          <a:prstGeom prst="rect">
            <a:avLst/>
          </a:prstGeom>
          <a:noFill/>
        </p:spPr>
        <p:txBody>
          <a:bodyPr wrap="none" rtlCol="0">
            <a:spAutoFit/>
          </a:bodyPr>
          <a:lstStyle/>
          <a:p>
            <a:pPr algn="l">
              <a:lnSpc>
                <a:spcPct val="125000"/>
              </a:lnSpc>
            </a:pPr>
            <a:r>
              <a:rPr kumimoji="1" lang="zh-CN" altLang="en-US" dirty="0">
                <a:latin typeface="宋体" panose="02010600030101010101" pitchFamily="2" charset="-122"/>
                <a:ea typeface="宋体" panose="02010600030101010101" pitchFamily="2" charset="-122"/>
              </a:rPr>
              <a:t>宽网络在优化的优势</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4724370" cy="646331"/>
          </a:xfrm>
          <a:prstGeom prst="rect">
            <a:avLst/>
          </a:prstGeom>
          <a:noFill/>
        </p:spPr>
        <p:txBody>
          <a:bodyPr wrap="none" rtlCol="0">
            <a:spAutoFit/>
          </a:bodyPr>
          <a:lstStyle/>
          <a:p>
            <a:r>
              <a:rPr kumimoji="1" lang="zh-CN" altLang="en-US" sz="3600" dirty="0"/>
              <a:t>简化神经网络的规模   </a:t>
            </a:r>
          </a:p>
        </p:txBody>
      </p:sp>
      <p:sp>
        <p:nvSpPr>
          <p:cNvPr id="4" name="文本框 3"/>
          <p:cNvSpPr txBox="1"/>
          <p:nvPr/>
        </p:nvSpPr>
        <p:spPr>
          <a:xfrm>
            <a:off x="621748" y="860363"/>
            <a:ext cx="11132930" cy="1104148"/>
          </a:xfrm>
          <a:prstGeom prst="rect">
            <a:avLst/>
          </a:prstGeom>
          <a:noFill/>
        </p:spPr>
        <p:txBody>
          <a:bodyPr wrap="square" rtlCol="0">
            <a:spAutoFit/>
          </a:bodyPr>
          <a:lstStyle/>
          <a:p>
            <a:pPr marL="285750" indent="-285750" algn="l">
              <a:lnSpc>
                <a:spcPct val="125000"/>
              </a:lnSpc>
              <a:buFont typeface="Wingdings" panose="05000000000000000000" pitchFamily="2" charset="2"/>
              <a:buChar char="Ø"/>
            </a:pPr>
            <a:r>
              <a:rPr lang="zh-CN" altLang="en-US" sz="1800" dirty="0">
                <a:effectLst/>
                <a:latin typeface="FandolSong-Regular-Identity-H"/>
              </a:rPr>
              <a:t>当神经网络趋近于一个由较小网络嵌入而来的临界点时，我们是否能够有效地缩减网络规模</a:t>
            </a:r>
            <a:r>
              <a:rPr lang="en-US" altLang="zh-CN" sz="1800" dirty="0">
                <a:effectLst/>
                <a:latin typeface="FandolSong-Regular-Identity-H"/>
              </a:rPr>
              <a:t>?</a:t>
            </a:r>
          </a:p>
          <a:p>
            <a:pPr marL="285750" indent="-285750">
              <a:lnSpc>
                <a:spcPct val="125000"/>
              </a:lnSpc>
              <a:buFont typeface="Arial" panose="020B0604020202020204" pitchFamily="34" charset="0"/>
              <a:buChar char="•"/>
            </a:pPr>
            <a:r>
              <a:rPr lang="zh-CN" altLang="en-US" sz="1800" dirty="0">
                <a:effectLst/>
                <a:latin typeface="FandolSong-Regular-Identity-H"/>
              </a:rPr>
              <a:t>根据嵌入原则，我们预期在较窄网络嵌入得到的临界点附近，</a:t>
            </a:r>
            <a:r>
              <a:rPr lang="zh-CN" altLang="en-US" sz="1800" b="1" dirty="0">
                <a:solidFill>
                  <a:srgbClr val="FF0000"/>
                </a:solidFill>
                <a:effectLst/>
                <a:latin typeface="FandolSong-Regular-Identity-H"/>
              </a:rPr>
              <a:t>凝聚的神经元组</a:t>
            </a:r>
            <a:r>
              <a:rPr lang="zh-CN" altLang="en-US" sz="1800" dirty="0">
                <a:effectLst/>
                <a:latin typeface="FandolSong-Regular-Identity-H"/>
              </a:rPr>
              <a:t>可以被单个神经元替换而不损失网络性能。 </a:t>
            </a:r>
            <a:endParaRPr lang="en-US" altLang="zh-CN" sz="1800" dirty="0">
              <a:effectLst/>
              <a:latin typeface="FandolSong-Regular-Identity-H"/>
            </a:endParaRPr>
          </a:p>
        </p:txBody>
      </p:sp>
      <p:grpSp>
        <p:nvGrpSpPr>
          <p:cNvPr id="17" name="组合 16"/>
          <p:cNvGrpSpPr/>
          <p:nvPr/>
        </p:nvGrpSpPr>
        <p:grpSpPr>
          <a:xfrm>
            <a:off x="318052" y="2174587"/>
            <a:ext cx="11555895" cy="4201968"/>
            <a:chOff x="198783" y="1937385"/>
            <a:chExt cx="12192000" cy="4968026"/>
          </a:xfrm>
        </p:grpSpPr>
        <p:pic>
          <p:nvPicPr>
            <p:cNvPr id="5" name="图片 4"/>
            <p:cNvPicPr>
              <a:picLocks noChangeAspect="1"/>
            </p:cNvPicPr>
            <p:nvPr/>
          </p:nvPicPr>
          <p:blipFill>
            <a:blip r:embed="rId3"/>
            <a:stretch>
              <a:fillRect/>
            </a:stretch>
          </p:blipFill>
          <p:spPr>
            <a:xfrm>
              <a:off x="198783" y="2283285"/>
              <a:ext cx="12192000" cy="4622126"/>
            </a:xfrm>
            <a:prstGeom prst="rect">
              <a:avLst/>
            </a:prstGeom>
          </p:spPr>
        </p:pic>
        <p:sp>
          <p:nvSpPr>
            <p:cNvPr id="6" name="箭头: 上弧形 3"/>
            <p:cNvSpPr/>
            <p:nvPr/>
          </p:nvSpPr>
          <p:spPr>
            <a:xfrm>
              <a:off x="6926155" y="2723056"/>
              <a:ext cx="3415392" cy="89807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sp>
          <p:nvSpPr>
            <p:cNvPr id="7" name="文本框 6"/>
            <p:cNvSpPr txBox="1"/>
            <p:nvPr/>
          </p:nvSpPr>
          <p:spPr>
            <a:xfrm>
              <a:off x="7956217" y="2802759"/>
              <a:ext cx="1536245" cy="307777"/>
            </a:xfrm>
            <a:prstGeom prst="rect">
              <a:avLst/>
            </a:prstGeom>
            <a:noFill/>
          </p:spPr>
          <p:txBody>
            <a:bodyPr wrap="square">
              <a:spAutoFit/>
            </a:bodyPr>
            <a:lstStyle/>
            <a:p>
              <a:pPr marL="0" marR="0" lvl="0" indent="0" algn="l" defTabSz="864235" rtl="0" eaLnBrk="1" fontAlgn="auto" latinLnBrk="0" hangingPunct="1">
                <a:lnSpc>
                  <a:spcPct val="100000"/>
                </a:lnSpc>
                <a:spcBef>
                  <a:spcPts val="0"/>
                </a:spcBef>
                <a:spcAft>
                  <a:spcPts val="0"/>
                </a:spcAft>
                <a:buClrTx/>
                <a:buSzTx/>
                <a:buFontTx/>
                <a:buNone/>
                <a:defRPr/>
              </a:pPr>
              <a:r>
                <a:rPr kumimoji="1" lang="en-US" altLang="zh-CN" sz="1400" b="1" i="0" u="none" strike="noStrike" kern="0" cap="none" spc="0" normalizeH="0" baseline="0" noProof="0" dirty="0">
                  <a:ln>
                    <a:noFill/>
                  </a:ln>
                  <a:solidFill>
                    <a:srgbClr val="242C2D"/>
                  </a:solidFill>
                  <a:effectLst/>
                  <a:uLnTx/>
                  <a:uFillTx/>
                  <a:latin typeface="等线" panose="02010600030101010101" charset="-122"/>
                  <a:ea typeface="等线" panose="02010600030101010101" charset="-122"/>
                  <a:cs typeface="+mn-cs"/>
                  <a:sym typeface="+mn-ea"/>
                </a:rPr>
                <a:t>Condense</a:t>
              </a:r>
              <a:endParaRPr kumimoji="1" lang="zh-CN" altLang="en-US" sz="1400" b="1" i="0" u="none" strike="noStrike" kern="0" cap="none" spc="0" normalizeH="0" baseline="0" noProof="0" dirty="0">
                <a:ln>
                  <a:noFill/>
                </a:ln>
                <a:solidFill>
                  <a:srgbClr val="242C2D"/>
                </a:solidFill>
                <a:effectLst/>
                <a:uLnTx/>
                <a:uFillTx/>
                <a:latin typeface="等线" panose="02010600030101010101" charset="-122"/>
                <a:ea typeface="等线" panose="02010600030101010101" charset="-122"/>
                <a:cs typeface="+mn-cs"/>
                <a:sym typeface="+mn-ea"/>
              </a:endParaRPr>
            </a:p>
          </p:txBody>
        </p:sp>
        <p:sp>
          <p:nvSpPr>
            <p:cNvPr id="11" name="文本框 10"/>
            <p:cNvSpPr txBox="1"/>
            <p:nvPr/>
          </p:nvSpPr>
          <p:spPr>
            <a:xfrm>
              <a:off x="330583" y="1937871"/>
              <a:ext cx="3897507" cy="436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初始：神经元非常混乱</a:t>
              </a:r>
            </a:p>
          </p:txBody>
        </p:sp>
        <p:sp>
          <p:nvSpPr>
            <p:cNvPr id="12" name="文本框 11"/>
            <p:cNvSpPr txBox="1"/>
            <p:nvPr/>
          </p:nvSpPr>
          <p:spPr>
            <a:xfrm>
              <a:off x="4725334" y="1937871"/>
              <a:ext cx="4174067" cy="436665"/>
            </a:xfrm>
            <a:prstGeom prst="rect">
              <a:avLst/>
            </a:prstGeom>
            <a:noFill/>
          </p:spPr>
          <p:txBody>
            <a:bodyPr wrap="square" rtlCol="0">
              <a:spAutoFit/>
            </a:bodyPr>
            <a:lstStyle>
              <a:defPPr>
                <a:defRPr lang="zh-CN"/>
              </a:defPPr>
              <a:lvl1pPr>
                <a:defRPr sz="2400" b="1"/>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242C2D"/>
                  </a:solidFill>
                  <a:latin typeface="Book Antiqua" panose="02040602050305030304"/>
                  <a:ea typeface="黑体" panose="02010609060101010101" charset="-122"/>
                </a:rPr>
                <a:t>训练到一个一个临界点：凝聚</a:t>
              </a:r>
              <a:endParaRPr kumimoji="0" lang="zh-CN" altLang="en-US" sz="18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
          <p:nvSpPr>
            <p:cNvPr id="13" name="文本框 12"/>
            <p:cNvSpPr txBox="1"/>
            <p:nvPr/>
          </p:nvSpPr>
          <p:spPr>
            <a:xfrm>
              <a:off x="9182362" y="1937385"/>
              <a:ext cx="2925459" cy="436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rgbClr val="242C2D"/>
                  </a:solidFill>
                  <a:latin typeface="Book Antiqua" panose="02040602050305030304"/>
                  <a:ea typeface="黑体" panose="02010609060101010101" charset="-122"/>
                </a:rPr>
                <a:t>简化为一个小网络</a:t>
              </a:r>
              <a:endParaRPr kumimoji="0" lang="zh-CN" altLang="en-US"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pic>
          <p:nvPicPr>
            <p:cNvPr id="14" name="图片 13"/>
            <p:cNvPicPr>
              <a:picLocks noChangeAspect="1"/>
            </p:cNvPicPr>
            <p:nvPr/>
          </p:nvPicPr>
          <p:blipFill>
            <a:blip r:embed="rId4"/>
            <a:stretch>
              <a:fillRect/>
            </a:stretch>
          </p:blipFill>
          <p:spPr>
            <a:xfrm>
              <a:off x="7956217" y="4086348"/>
              <a:ext cx="1198986" cy="1016000"/>
            </a:xfrm>
            <a:prstGeom prst="rect">
              <a:avLst/>
            </a:prstGeom>
          </p:spPr>
        </p:pic>
        <p:pic>
          <p:nvPicPr>
            <p:cNvPr id="16" name="图片 15"/>
            <p:cNvPicPr>
              <a:picLocks noChangeAspect="1"/>
            </p:cNvPicPr>
            <p:nvPr/>
          </p:nvPicPr>
          <p:blipFill>
            <a:blip r:embed="rId5"/>
            <a:stretch>
              <a:fillRect/>
            </a:stretch>
          </p:blipFill>
          <p:spPr>
            <a:xfrm>
              <a:off x="8062351" y="4223465"/>
              <a:ext cx="1143000" cy="800100"/>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8052" y="185530"/>
            <a:ext cx="2031325" cy="646331"/>
          </a:xfrm>
          <a:prstGeom prst="rect">
            <a:avLst/>
          </a:prstGeom>
          <a:noFill/>
        </p:spPr>
        <p:txBody>
          <a:bodyPr wrap="none" rtlCol="0">
            <a:spAutoFit/>
          </a:bodyPr>
          <a:lstStyle/>
          <a:p>
            <a:r>
              <a:rPr kumimoji="1" lang="zh-CN" altLang="en-US" sz="3600" dirty="0"/>
              <a:t>研究动机</a:t>
            </a:r>
          </a:p>
        </p:txBody>
      </p:sp>
      <p:sp>
        <p:nvSpPr>
          <p:cNvPr id="3" name="文本框 2"/>
          <p:cNvSpPr txBox="1"/>
          <p:nvPr/>
        </p:nvSpPr>
        <p:spPr>
          <a:xfrm>
            <a:off x="161107" y="1183044"/>
            <a:ext cx="5524075" cy="17049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kumimoji="1" lang="zh-CN" altLang="en-US" dirty="0"/>
              <a:t>之前的研究发现：</a:t>
            </a:r>
            <a:r>
              <a:rPr kumimoji="1" lang="zh-CN" altLang="en-US" b="1" dirty="0">
                <a:solidFill>
                  <a:srgbClr val="FF0000"/>
                </a:solidFill>
              </a:rPr>
              <a:t>神经元的凝聚现象</a:t>
            </a:r>
          </a:p>
          <a:p>
            <a:pPr marL="285750" indent="-285750">
              <a:lnSpc>
                <a:spcPct val="150000"/>
              </a:lnSpc>
              <a:buFont typeface="Arial" panose="020B0604020202020204" pitchFamily="34" charset="0"/>
              <a:buChar char="•"/>
            </a:pPr>
            <a:r>
              <a:rPr kumimoji="1" lang="zh-CN" altLang="en-US" dirty="0"/>
              <a:t>   不同的神经元在训练过程中有倾向于趋同的趋势</a:t>
            </a:r>
          </a:p>
          <a:p>
            <a:pPr marL="285750" indent="-285750">
              <a:lnSpc>
                <a:spcPct val="150000"/>
              </a:lnSpc>
              <a:buFont typeface="Arial" panose="020B0604020202020204" pitchFamily="34" charset="0"/>
              <a:buChar char="•"/>
            </a:pPr>
            <a:r>
              <a:rPr kumimoji="1" lang="zh-CN" altLang="en-US" dirty="0"/>
              <a:t>   揭示了神经元在非线性训练过程中特殊的集体行为模式</a:t>
            </a:r>
          </a:p>
        </p:txBody>
      </p:sp>
      <p:sp>
        <p:nvSpPr>
          <p:cNvPr id="4" name="文本框 3"/>
          <p:cNvSpPr txBox="1"/>
          <p:nvPr/>
        </p:nvSpPr>
        <p:spPr>
          <a:xfrm>
            <a:off x="161107" y="3359426"/>
            <a:ext cx="5118658" cy="253595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kumimoji="1" lang="zh-CN" altLang="en-US" dirty="0"/>
              <a:t>凝聚现象引发的</a:t>
            </a:r>
            <a:r>
              <a:rPr kumimoji="1" lang="zh-CN" altLang="en-US" b="1" dirty="0">
                <a:solidFill>
                  <a:srgbClr val="FF0000"/>
                </a:solidFill>
              </a:rPr>
              <a:t>疑问</a:t>
            </a:r>
            <a:r>
              <a:rPr kumimoji="1" lang="zh-CN" altLang="en-US" dirty="0"/>
              <a:t>：</a:t>
            </a:r>
          </a:p>
          <a:p>
            <a:pPr marL="285750" indent="-285750">
              <a:lnSpc>
                <a:spcPct val="150000"/>
              </a:lnSpc>
              <a:buFont typeface="Arial" panose="020B0604020202020204" pitchFamily="34" charset="0"/>
              <a:buChar char="•"/>
            </a:pPr>
            <a:r>
              <a:rPr kumimoji="1" lang="zh-CN" altLang="en-US" dirty="0"/>
              <a:t>   有效神经元数量常低于网络总规模</a:t>
            </a:r>
            <a:r>
              <a:rPr kumimoji="1" lang="en-US" altLang="zh-CN" dirty="0"/>
              <a:t>, </a:t>
            </a:r>
            <a:r>
              <a:rPr kumimoji="1" lang="zh-CN" altLang="en-US" dirty="0"/>
              <a:t>为什么不直接训练一个小网络</a:t>
            </a:r>
            <a:r>
              <a:rPr kumimoji="1" lang="en-US" altLang="zh-CN" dirty="0"/>
              <a:t>?</a:t>
            </a:r>
          </a:p>
          <a:p>
            <a:pPr marL="285750" indent="-285750">
              <a:lnSpc>
                <a:spcPct val="150000"/>
              </a:lnSpc>
              <a:buFont typeface="Arial" panose="020B0604020202020204" pitchFamily="34" charset="0"/>
              <a:buChar char="•"/>
            </a:pPr>
            <a:r>
              <a:rPr kumimoji="1" lang="en-US" altLang="zh-CN" dirty="0"/>
              <a:t>   </a:t>
            </a:r>
            <a:r>
              <a:rPr kumimoji="1" lang="zh-CN" altLang="en-US" dirty="0"/>
              <a:t>大网络和小网络都能表达目标函数，他们之间存在哪些本质的共同点和差异</a:t>
            </a:r>
            <a:r>
              <a:rPr kumimoji="1" lang="en-US" altLang="zh-CN" dirty="0"/>
              <a:t>?</a:t>
            </a:r>
          </a:p>
          <a:p>
            <a:pPr marL="285750" indent="-285750">
              <a:lnSpc>
                <a:spcPct val="150000"/>
              </a:lnSpc>
              <a:buFont typeface="Arial" panose="020B0604020202020204" pitchFamily="34" charset="0"/>
              <a:buChar char="•"/>
            </a:pPr>
            <a:r>
              <a:rPr kumimoji="1" lang="en-US" altLang="zh-CN" dirty="0"/>
              <a:t>   </a:t>
            </a:r>
            <a:r>
              <a:rPr kumimoji="1" lang="zh-CN" altLang="en-US" dirty="0"/>
              <a:t>为何训练过程中凝聚方向数量呈单调增长</a:t>
            </a:r>
            <a:r>
              <a:rPr kumimoji="1" lang="en-US" altLang="zh-CN" dirty="0"/>
              <a:t>?</a:t>
            </a:r>
          </a:p>
        </p:txBody>
      </p:sp>
      <p:pic>
        <p:nvPicPr>
          <p:cNvPr id="6" name="图片 5"/>
          <p:cNvPicPr>
            <a:picLocks noChangeAspect="1"/>
          </p:cNvPicPr>
          <p:nvPr/>
        </p:nvPicPr>
        <p:blipFill>
          <a:blip r:embed="rId2"/>
          <a:stretch>
            <a:fillRect/>
          </a:stretch>
        </p:blipFill>
        <p:spPr>
          <a:xfrm>
            <a:off x="5532745" y="1110156"/>
            <a:ext cx="6659256" cy="48430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4724370" cy="646331"/>
          </a:xfrm>
          <a:prstGeom prst="rect">
            <a:avLst/>
          </a:prstGeom>
          <a:noFill/>
        </p:spPr>
        <p:txBody>
          <a:bodyPr wrap="none" rtlCol="0">
            <a:spAutoFit/>
          </a:bodyPr>
          <a:lstStyle/>
          <a:p>
            <a:r>
              <a:rPr kumimoji="1" lang="zh-CN" altLang="en-US" sz="3600" dirty="0"/>
              <a:t>简化神经网络的规模   </a:t>
            </a:r>
          </a:p>
        </p:txBody>
      </p:sp>
      <p:pic>
        <p:nvPicPr>
          <p:cNvPr id="2" name="图片 1"/>
          <p:cNvPicPr>
            <a:picLocks noChangeAspect="1"/>
          </p:cNvPicPr>
          <p:nvPr/>
        </p:nvPicPr>
        <p:blipFill>
          <a:blip r:embed="rId3"/>
          <a:stretch>
            <a:fillRect/>
          </a:stretch>
        </p:blipFill>
        <p:spPr>
          <a:xfrm>
            <a:off x="1229138" y="938266"/>
            <a:ext cx="9279835" cy="4017281"/>
          </a:xfrm>
          <a:prstGeom prst="rect">
            <a:avLst/>
          </a:prstGeom>
        </p:spPr>
      </p:pic>
      <p:sp>
        <p:nvSpPr>
          <p:cNvPr id="5" name="文本框 4"/>
          <p:cNvSpPr txBox="1"/>
          <p:nvPr/>
        </p:nvSpPr>
        <p:spPr>
          <a:xfrm>
            <a:off x="344556" y="5222586"/>
            <a:ext cx="11232562" cy="1449884"/>
          </a:xfrm>
          <a:prstGeom prst="rect">
            <a:avLst/>
          </a:prstGeom>
          <a:noFill/>
        </p:spPr>
        <p:txBody>
          <a:bodyPr wrap="none" rtlCol="0">
            <a:spAutoFit/>
          </a:bodyPr>
          <a:lstStyle/>
          <a:p>
            <a:pPr marL="285750" indent="-285750" algn="l">
              <a:lnSpc>
                <a:spcPct val="125000"/>
              </a:lnSpc>
              <a:buFont typeface="Arial" panose="020B0604020202020204" pitchFamily="34" charset="0"/>
              <a:buChar char="•"/>
            </a:pPr>
            <a:r>
              <a:rPr kumimoji="1" lang="zh-CN" altLang="en-US" dirty="0"/>
              <a:t>宽度为</a:t>
            </a:r>
            <a:r>
              <a:rPr kumimoji="1" lang="en-US" altLang="zh-CN" dirty="0"/>
              <a:t>400</a:t>
            </a:r>
            <a:r>
              <a:rPr kumimoji="1" lang="zh-CN" altLang="en-US" dirty="0"/>
              <a:t>的两层</a:t>
            </a:r>
            <a:r>
              <a:rPr kumimoji="1" lang="en-GB" altLang="zh-CN" dirty="0"/>
              <a:t>ReLU</a:t>
            </a:r>
            <a:r>
              <a:rPr kumimoji="1" lang="zh-CN" altLang="en-US" dirty="0"/>
              <a:t>神经网络在损失停滞点处，很多神经元对的</a:t>
            </a:r>
            <a:r>
              <a:rPr kumimoji="1" lang="zh-CN" altLang="en-US" b="1" dirty="0">
                <a:solidFill>
                  <a:srgbClr val="FF0000"/>
                </a:solidFill>
              </a:rPr>
              <a:t>输入权重向量方向一致</a:t>
            </a:r>
            <a:r>
              <a:rPr kumimoji="1" lang="zh-CN" altLang="en-US" dirty="0"/>
              <a:t>。</a:t>
            </a:r>
            <a:endParaRPr kumimoji="1" lang="en-US" altLang="zh-CN" dirty="0"/>
          </a:p>
          <a:p>
            <a:pPr marL="285750" indent="-285750" algn="l">
              <a:lnSpc>
                <a:spcPct val="125000"/>
              </a:lnSpc>
              <a:buFont typeface="Arial" panose="020B0604020202020204" pitchFamily="34" charset="0"/>
              <a:buChar char="•"/>
            </a:pPr>
            <a:r>
              <a:rPr kumimoji="1" lang="zh-CN" altLang="en-US" dirty="0"/>
              <a:t>识别出</a:t>
            </a:r>
            <a:r>
              <a:rPr kumimoji="1" lang="en-US" altLang="zh-CN" dirty="0"/>
              <a:t>58</a:t>
            </a:r>
            <a:r>
              <a:rPr kumimoji="1" lang="zh-CN" altLang="en-US" dirty="0"/>
              <a:t>个神经元组，这些组内的神经元具有至少</a:t>
            </a:r>
            <a:r>
              <a:rPr kumimoji="1" lang="en-US" altLang="zh-CN" dirty="0"/>
              <a:t>0.9</a:t>
            </a:r>
            <a:r>
              <a:rPr kumimoji="1" lang="zh-CN" altLang="en-US" dirty="0"/>
              <a:t>的输入权重向量相似度，</a:t>
            </a:r>
            <a:r>
              <a:rPr kumimoji="1" lang="zh-CN" altLang="en-US" b="1" dirty="0">
                <a:solidFill>
                  <a:srgbClr val="FF0000"/>
                </a:solidFill>
              </a:rPr>
              <a:t>将权重相似的神经元合并</a:t>
            </a:r>
            <a:endParaRPr kumimoji="1" lang="en-US" altLang="zh-CN" b="1" dirty="0">
              <a:solidFill>
                <a:srgbClr val="FF0000"/>
              </a:solidFill>
            </a:endParaRPr>
          </a:p>
          <a:p>
            <a:pPr marL="285750" indent="-285750" algn="l">
              <a:lnSpc>
                <a:spcPct val="125000"/>
              </a:lnSpc>
              <a:buFont typeface="Arial" panose="020B0604020202020204" pitchFamily="34" charset="0"/>
              <a:buChar char="•"/>
            </a:pPr>
            <a:r>
              <a:rPr kumimoji="1" lang="zh-CN" altLang="en-US" dirty="0"/>
              <a:t>简化后的网络经过几步训练后依然</a:t>
            </a:r>
            <a:r>
              <a:rPr kumimoji="1" lang="zh-CN" altLang="en-US" b="1" dirty="0">
                <a:solidFill>
                  <a:srgbClr val="FF0000"/>
                </a:solidFill>
              </a:rPr>
              <a:t>在一个临界点附近</a:t>
            </a:r>
            <a:endParaRPr kumimoji="1" lang="en-US" altLang="zh-CN" b="1" dirty="0">
              <a:solidFill>
                <a:srgbClr val="FF0000"/>
              </a:solidFill>
            </a:endParaRPr>
          </a:p>
          <a:p>
            <a:pPr marL="285750" indent="-285750">
              <a:lnSpc>
                <a:spcPct val="125000"/>
              </a:lnSpc>
              <a:buFont typeface="Arial" panose="020B0604020202020204" pitchFamily="34" charset="0"/>
              <a:buChar char="•"/>
            </a:pPr>
            <a:r>
              <a:rPr lang="zh-CN" altLang="en-US" sz="1800" dirty="0">
                <a:effectLst/>
                <a:latin typeface="FandolSong-Regular-Identity-H"/>
              </a:rPr>
              <a:t>简化后的宽度为</a:t>
            </a:r>
            <a:r>
              <a:rPr lang="zh-CN" altLang="en-US" sz="1800" b="1" dirty="0">
                <a:solidFill>
                  <a:srgbClr val="FF0000"/>
                </a:solidFill>
                <a:effectLst/>
                <a:latin typeface="FandolSong-Regular-Identity-H"/>
              </a:rPr>
              <a:t> </a:t>
            </a:r>
            <a:r>
              <a:rPr lang="en-US" altLang="zh-CN" sz="1800" b="1" dirty="0">
                <a:solidFill>
                  <a:srgbClr val="FF0000"/>
                </a:solidFill>
                <a:effectLst/>
                <a:latin typeface="LMRoman10-Regular-Identity-H"/>
              </a:rPr>
              <a:t>58 </a:t>
            </a:r>
            <a:r>
              <a:rPr lang="zh-CN" altLang="en-US" sz="1800" dirty="0">
                <a:effectLst/>
                <a:latin typeface="FandolSong-Regular-Identity-H"/>
              </a:rPr>
              <a:t>的神经网络在临界点的表现与原始宽度为 </a:t>
            </a:r>
            <a:r>
              <a:rPr lang="en-US" altLang="zh-CN" sz="1800" b="1" dirty="0">
                <a:solidFill>
                  <a:srgbClr val="FF0000"/>
                </a:solidFill>
                <a:effectLst/>
                <a:latin typeface="LMRoman10-Regular-Identity-H"/>
              </a:rPr>
              <a:t>400</a:t>
            </a:r>
            <a:r>
              <a:rPr lang="en-US" altLang="zh-CN" sz="1800" dirty="0">
                <a:effectLst/>
                <a:latin typeface="LMRoman10-Regular-Identity-H"/>
              </a:rPr>
              <a:t> </a:t>
            </a:r>
            <a:r>
              <a:rPr lang="zh-CN" altLang="en-US" sz="1800" dirty="0">
                <a:effectLst/>
                <a:latin typeface="FandolSong-Regular-Identity-H"/>
              </a:rPr>
              <a:t>的神经网络高度</a:t>
            </a:r>
            <a:r>
              <a:rPr lang="zh-CN" altLang="en-US" sz="1800" b="1" dirty="0">
                <a:solidFill>
                  <a:srgbClr val="FF0000"/>
                </a:solidFill>
                <a:effectLst/>
                <a:latin typeface="FandolSong-Regular-Identity-H"/>
              </a:rPr>
              <a:t>一致 </a:t>
            </a:r>
            <a:endParaRPr lang="zh-CN" altLang="en-US" b="1"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4795" y="2716696"/>
            <a:ext cx="8802410" cy="930063"/>
          </a:xfrm>
          <a:prstGeom prst="rect">
            <a:avLst/>
          </a:prstGeom>
          <a:noFill/>
        </p:spPr>
        <p:txBody>
          <a:bodyPr wrap="none" rtlCol="0">
            <a:spAutoFit/>
          </a:bodyPr>
          <a:lstStyle/>
          <a:p>
            <a:pPr algn="l">
              <a:lnSpc>
                <a:spcPct val="125000"/>
              </a:lnSpc>
            </a:pPr>
            <a:r>
              <a:rPr kumimoji="1" lang="zh-CN" altLang="en-US" sz="4800" b="1" dirty="0"/>
              <a:t>高阶篇：嵌入原则的扩展与推广</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3339376" cy="646331"/>
          </a:xfrm>
          <a:prstGeom prst="rect">
            <a:avLst/>
          </a:prstGeom>
          <a:noFill/>
        </p:spPr>
        <p:txBody>
          <a:bodyPr wrap="none" rtlCol="0">
            <a:spAutoFit/>
          </a:bodyPr>
          <a:lstStyle/>
          <a:p>
            <a:r>
              <a:rPr kumimoji="1" lang="zh-CN" altLang="en-US" sz="3600" dirty="0"/>
              <a:t>临界函数嵌入   </a:t>
            </a:r>
          </a:p>
        </p:txBody>
      </p:sp>
      <p:sp>
        <p:nvSpPr>
          <p:cNvPr id="4" name="文本框 3"/>
          <p:cNvSpPr txBox="1"/>
          <p:nvPr/>
        </p:nvSpPr>
        <p:spPr>
          <a:xfrm>
            <a:off x="416890" y="865190"/>
            <a:ext cx="11358217" cy="1449884"/>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sz="1800" dirty="0">
                <a:effectLst/>
                <a:latin typeface="FandolSong-Regular-Identity-H"/>
              </a:rPr>
              <a:t>从函数空间的角度来研究损失景观，我们特别感兴趣的是那些</a:t>
            </a:r>
            <a:r>
              <a:rPr lang="zh-CN" altLang="en-US" sz="1800" b="1" dirty="0">
                <a:solidFill>
                  <a:srgbClr val="FF0000"/>
                </a:solidFill>
                <a:effectLst/>
                <a:latin typeface="FandolSong-Regular-Identity-H"/>
              </a:rPr>
              <a:t>有能力吸引训练轨迹的临界函数（临界点处的输出函数）</a:t>
            </a:r>
            <a:r>
              <a:rPr lang="zh-CN" altLang="en-US" sz="1800" dirty="0">
                <a:effectLst/>
                <a:latin typeface="FandolSong-Regular-Identity-H"/>
              </a:rPr>
              <a:t>。</a:t>
            </a:r>
            <a:endParaRPr lang="en-US" altLang="zh-CN" sz="1800" dirty="0">
              <a:effectLst/>
              <a:latin typeface="FandolSong-Regular-Identity-H"/>
            </a:endParaRPr>
          </a:p>
          <a:p>
            <a:pPr marL="285750" indent="-285750">
              <a:lnSpc>
                <a:spcPct val="125000"/>
              </a:lnSpc>
              <a:buFont typeface="Wingdings" panose="05000000000000000000" pitchFamily="2" charset="2"/>
              <a:buChar char="Ø"/>
            </a:pPr>
            <a:r>
              <a:rPr lang="zh-CN" altLang="en-US" sz="1800" dirty="0">
                <a:effectLst/>
                <a:latin typeface="FandolSong-Regular-Identity-H"/>
              </a:rPr>
              <a:t>更具体地说， 我们想要探索在宽度较大的网络中，是否存在那种能够隐式地引导训练过程以避免过拟合的 “</a:t>
            </a:r>
            <a:r>
              <a:rPr lang="zh-CN" altLang="en-US" sz="1800" b="1" dirty="0">
                <a:solidFill>
                  <a:srgbClr val="FF0000"/>
                </a:solidFill>
                <a:effectLst/>
                <a:latin typeface="FandolSong-Regular-Identity-H"/>
              </a:rPr>
              <a:t>简单”临界函数</a:t>
            </a:r>
            <a:r>
              <a:rPr lang="zh-CN" altLang="en-US" sz="1800" dirty="0">
                <a:effectLst/>
                <a:latin typeface="FandolSong-Regular-Identity-H"/>
              </a:rPr>
              <a:t>？</a:t>
            </a:r>
            <a:endParaRPr lang="zh-CN" altLang="en-US" dirty="0"/>
          </a:p>
        </p:txBody>
      </p:sp>
      <p:pic>
        <p:nvPicPr>
          <p:cNvPr id="5" name="图片 4"/>
          <p:cNvPicPr>
            <a:picLocks noChangeAspect="1"/>
          </p:cNvPicPr>
          <p:nvPr/>
        </p:nvPicPr>
        <p:blipFill>
          <a:blip r:embed="rId3"/>
          <a:stretch>
            <a:fillRect/>
          </a:stretch>
        </p:blipFill>
        <p:spPr>
          <a:xfrm>
            <a:off x="741626" y="2304848"/>
            <a:ext cx="9664757" cy="3042083"/>
          </a:xfrm>
          <a:prstGeom prst="rect">
            <a:avLst/>
          </a:prstGeom>
        </p:spPr>
      </p:pic>
      <p:sp>
        <p:nvSpPr>
          <p:cNvPr id="6" name="文本框 5"/>
          <p:cNvSpPr txBox="1"/>
          <p:nvPr/>
        </p:nvSpPr>
        <p:spPr>
          <a:xfrm>
            <a:off x="212034" y="5340625"/>
            <a:ext cx="11767931" cy="1449884"/>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800" dirty="0">
                <a:effectLst/>
                <a:latin typeface="FandolSong-Regular-Identity-H"/>
              </a:rPr>
              <a:t>宽度为 </a:t>
            </a:r>
            <a:r>
              <a:rPr lang="en-US" altLang="zh-CN" sz="1800" dirty="0">
                <a:effectLst/>
                <a:latin typeface="LMRoman10-Regular-Identity-H"/>
              </a:rPr>
              <a:t>500 </a:t>
            </a:r>
            <a:r>
              <a:rPr lang="zh-CN" altLang="en-US" sz="1800" dirty="0">
                <a:effectLst/>
                <a:latin typeface="FandolSong-Regular-Identity-H"/>
              </a:rPr>
              <a:t>的两层 </a:t>
            </a:r>
            <a:r>
              <a:rPr lang="en-GB" altLang="zh-CN" sz="1800" dirty="0">
                <a:effectLst/>
                <a:latin typeface="LMRoman10-Regular-Identity-H"/>
              </a:rPr>
              <a:t>tanh </a:t>
            </a:r>
            <a:r>
              <a:rPr lang="zh-CN" altLang="en-US" sz="1800" dirty="0">
                <a:effectLst/>
                <a:latin typeface="FandolSong-Regular-Identity-H"/>
              </a:rPr>
              <a:t>网络在拟合 </a:t>
            </a:r>
            <a:r>
              <a:rPr lang="en-US" altLang="zh-CN" sz="1800" dirty="0">
                <a:effectLst/>
                <a:latin typeface="LMRoman10-Regular-Identity-H"/>
              </a:rPr>
              <a:t>50 </a:t>
            </a:r>
            <a:r>
              <a:rPr lang="zh-CN" altLang="en-US" sz="1800" dirty="0">
                <a:effectLst/>
                <a:latin typeface="FandolSong-Regular-Identity-H"/>
              </a:rPr>
              <a:t>个数据点时，似乎是首先</a:t>
            </a:r>
            <a:r>
              <a:rPr lang="zh-CN" altLang="en-US" sz="1800" b="1" dirty="0">
                <a:solidFill>
                  <a:srgbClr val="FF0000"/>
                </a:solidFill>
                <a:effectLst/>
                <a:latin typeface="FandolSong-Regular-Identity-H"/>
              </a:rPr>
              <a:t>向一个“简单”的函数模型靠拢</a:t>
            </a:r>
            <a:r>
              <a:rPr lang="zh-CN" altLang="en-US" sz="1800" dirty="0">
                <a:effectLst/>
                <a:latin typeface="FandolSong-Regular-Identity-H"/>
              </a:rPr>
              <a:t>，该模型与一个 宽度仅为 </a:t>
            </a:r>
            <a:r>
              <a:rPr lang="en-US" altLang="zh-CN" sz="1800" dirty="0">
                <a:effectLst/>
                <a:latin typeface="LMRoman10-Regular-Identity-H"/>
              </a:rPr>
              <a:t>1 </a:t>
            </a:r>
            <a:r>
              <a:rPr lang="zh-CN" altLang="en-US" sz="1800" dirty="0">
                <a:effectLst/>
                <a:latin typeface="FandolSong-Regular-Identity-H"/>
              </a:rPr>
              <a:t>的 </a:t>
            </a:r>
            <a:r>
              <a:rPr lang="en-GB" altLang="zh-CN" sz="1800" dirty="0">
                <a:effectLst/>
                <a:latin typeface="LMRoman10-Regular-Identity-H"/>
              </a:rPr>
              <a:t>tanh </a:t>
            </a:r>
            <a:r>
              <a:rPr lang="zh-CN" altLang="en-US" sz="1800" dirty="0">
                <a:effectLst/>
                <a:latin typeface="FandolSong-Regular-Identity-H"/>
              </a:rPr>
              <a:t>网络能够产生的最佳拟合输出函数相似，并在该状态下停滞， 这个状态看起来像是一个鞍点。</a:t>
            </a:r>
            <a:endParaRPr lang="en-US" altLang="zh-CN" sz="1800" dirty="0">
              <a:effectLst/>
              <a:latin typeface="FandolSong-Regular-Identity-H"/>
            </a:endParaRPr>
          </a:p>
          <a:p>
            <a:pPr marL="285750" indent="-285750">
              <a:lnSpc>
                <a:spcPct val="125000"/>
              </a:lnSpc>
              <a:buFont typeface="Arial" panose="020B0604020202020204" pitchFamily="34" charset="0"/>
              <a:buChar char="•"/>
            </a:pPr>
            <a:r>
              <a:rPr lang="zh-CN" altLang="en-US" sz="1800" dirty="0">
                <a:effectLst/>
                <a:latin typeface="FandolSong-Regular-Identity-H"/>
              </a:rPr>
              <a:t>随后，网络进入第二阶段，</a:t>
            </a:r>
            <a:r>
              <a:rPr lang="zh-CN" altLang="en-US" sz="1800" b="1" dirty="0">
                <a:solidFill>
                  <a:srgbClr val="FF0000"/>
                </a:solidFill>
                <a:effectLst/>
                <a:latin typeface="FandolSong-Regular-Identity-H"/>
              </a:rPr>
              <a:t>收敛至一个复杂度更高、类似于宽度为 </a:t>
            </a:r>
            <a:r>
              <a:rPr lang="en-US" altLang="zh-CN" sz="1800" b="1" dirty="0">
                <a:solidFill>
                  <a:srgbClr val="FF0000"/>
                </a:solidFill>
                <a:effectLst/>
                <a:latin typeface="LMRoman10-Regular-Identity-H"/>
              </a:rPr>
              <a:t>3 </a:t>
            </a:r>
            <a:r>
              <a:rPr lang="zh-CN" altLang="en-US" sz="1800" b="1" dirty="0">
                <a:solidFill>
                  <a:srgbClr val="FF0000"/>
                </a:solidFill>
                <a:effectLst/>
                <a:latin typeface="FandolSong-Regular-Identity-H"/>
              </a:rPr>
              <a:t>的 </a:t>
            </a:r>
            <a:r>
              <a:rPr lang="en-GB" altLang="zh-CN" sz="1800" b="1" dirty="0">
                <a:solidFill>
                  <a:srgbClr val="FF0000"/>
                </a:solidFill>
                <a:effectLst/>
                <a:latin typeface="LMRoman10-Regular-Identity-H"/>
              </a:rPr>
              <a:t>tanh </a:t>
            </a:r>
            <a:r>
              <a:rPr lang="zh-CN" altLang="en-US" sz="1800" b="1" dirty="0">
                <a:solidFill>
                  <a:srgbClr val="FF0000"/>
                </a:solidFill>
                <a:effectLst/>
                <a:latin typeface="FandolSong-Regular-Identity-H"/>
              </a:rPr>
              <a:t>网络</a:t>
            </a:r>
            <a:r>
              <a:rPr lang="zh-CN" altLang="en-US" sz="1800" dirty="0">
                <a:effectLst/>
                <a:latin typeface="FandolSong-Regular-Identity-H"/>
              </a:rPr>
              <a:t>能够产生的最佳拟合输出函数，这个函数能够插值所有的数据点。 </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3339376" cy="646331"/>
          </a:xfrm>
          <a:prstGeom prst="rect">
            <a:avLst/>
          </a:prstGeom>
          <a:noFill/>
        </p:spPr>
        <p:txBody>
          <a:bodyPr wrap="none" rtlCol="0">
            <a:spAutoFit/>
          </a:bodyPr>
          <a:lstStyle/>
          <a:p>
            <a:r>
              <a:rPr kumimoji="1" lang="zh-CN" altLang="en-US" sz="3600" dirty="0"/>
              <a:t>临界函数嵌入   </a:t>
            </a:r>
          </a:p>
        </p:txBody>
      </p:sp>
      <p:sp>
        <p:nvSpPr>
          <p:cNvPr id="4" name="文本框 3"/>
          <p:cNvSpPr txBox="1"/>
          <p:nvPr/>
        </p:nvSpPr>
        <p:spPr>
          <a:xfrm>
            <a:off x="106017" y="1408081"/>
            <a:ext cx="12085983" cy="757900"/>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sz="1800" dirty="0">
                <a:effectLst/>
                <a:latin typeface="FandolSong-Regular-Identity-H"/>
              </a:rPr>
              <a:t>嵌入原则的回答：这些“简单”的临界函数一定存在！</a:t>
            </a:r>
            <a:endParaRPr lang="en-US" altLang="zh-CN" sz="1800" dirty="0">
              <a:effectLst/>
              <a:latin typeface="FandolSong-Regular-Identity-H"/>
            </a:endParaRPr>
          </a:p>
          <a:p>
            <a:pPr marL="285750" indent="-285750">
              <a:lnSpc>
                <a:spcPct val="125000"/>
              </a:lnSpc>
              <a:buFont typeface="Arial" panose="020B0604020202020204" pitchFamily="34" charset="0"/>
              <a:buChar char="•"/>
            </a:pPr>
            <a:r>
              <a:rPr lang="zh-CN" altLang="en-US" sz="1800" dirty="0">
                <a:effectLst/>
                <a:latin typeface="FandolSong-Regular-Identity-H"/>
              </a:rPr>
              <a:t>所谓的“简单”临界函数的本质 </a:t>
            </a:r>
            <a:r>
              <a:rPr lang="en-US" altLang="zh-CN" sz="1800" dirty="0">
                <a:effectLst/>
                <a:latin typeface="FandolSong-Regular-Identity-H"/>
              </a:rPr>
              <a:t>——</a:t>
            </a:r>
            <a:r>
              <a:rPr lang="zh-CN" altLang="en-US" sz="1800" dirty="0">
                <a:effectLst/>
                <a:latin typeface="FandolSong-Regular-Identity-H"/>
              </a:rPr>
              <a:t>它们实际上对应于较窄网络的临界函数。</a:t>
            </a:r>
            <a:endParaRPr lang="en-US" altLang="zh-CN" sz="1800" dirty="0">
              <a:effectLst/>
              <a:latin typeface="FandolSong-Regular-Identity-H"/>
            </a:endParaRPr>
          </a:p>
        </p:txBody>
      </p:sp>
      <p:pic>
        <p:nvPicPr>
          <p:cNvPr id="9" name="图片 8"/>
          <p:cNvPicPr>
            <a:picLocks noChangeAspect="1"/>
          </p:cNvPicPr>
          <p:nvPr/>
        </p:nvPicPr>
        <p:blipFill>
          <a:blip r:embed="rId3"/>
          <a:stretch>
            <a:fillRect/>
          </a:stretch>
        </p:blipFill>
        <p:spPr>
          <a:xfrm>
            <a:off x="2488095" y="2179767"/>
            <a:ext cx="4893365" cy="3766835"/>
          </a:xfrm>
          <a:prstGeom prst="rect">
            <a:avLst/>
          </a:prstGeom>
        </p:spPr>
      </p:pic>
      <p:sp>
        <p:nvSpPr>
          <p:cNvPr id="10" name="文本框 9"/>
          <p:cNvSpPr txBox="1"/>
          <p:nvPr/>
        </p:nvSpPr>
        <p:spPr>
          <a:xfrm>
            <a:off x="278137" y="914402"/>
            <a:ext cx="7912744" cy="411138"/>
          </a:xfrm>
          <a:prstGeom prst="rect">
            <a:avLst/>
          </a:prstGeom>
          <a:noFill/>
        </p:spPr>
        <p:txBody>
          <a:bodyPr wrap="none" rtlCol="0">
            <a:spAutoFit/>
          </a:bodyPr>
          <a:lstStyle/>
          <a:p>
            <a:pPr marL="285750" indent="-285750">
              <a:lnSpc>
                <a:spcPct val="125000"/>
              </a:lnSpc>
              <a:buFont typeface="Wingdings" panose="05000000000000000000" pitchFamily="2" charset="2"/>
              <a:buChar char="Ø"/>
            </a:pPr>
            <a:r>
              <a:rPr lang="zh-CN" altLang="en-US" sz="1800" b="1" dirty="0">
                <a:solidFill>
                  <a:srgbClr val="FF0000"/>
                </a:solidFill>
                <a:effectLst/>
                <a:latin typeface="FandolSong-Regular-Identity-H"/>
              </a:rPr>
              <a:t>问题：在任意宽的神经网络中，是否总是存在这样的“简单”临界函数 </a:t>
            </a:r>
            <a:r>
              <a:rPr kumimoji="1" lang="zh-CN" altLang="en-US" sz="1800" b="1" dirty="0">
                <a:solidFill>
                  <a:srgbClr val="FF0000"/>
                </a:solidFill>
                <a:effectLst/>
                <a:latin typeface="FandolSong-Regular-Identity-H"/>
              </a:rPr>
              <a:t>？</a:t>
            </a:r>
            <a:endParaRPr lang="zh-CN" altLang="en-US" b="1" dirty="0">
              <a:solidFill>
                <a:srgbClr val="FF0000"/>
              </a:solidFill>
            </a:endParaRPr>
          </a:p>
        </p:txBody>
      </p:sp>
      <p:sp>
        <p:nvSpPr>
          <p:cNvPr id="11" name="文本框 10"/>
          <p:cNvSpPr txBox="1"/>
          <p:nvPr/>
        </p:nvSpPr>
        <p:spPr>
          <a:xfrm>
            <a:off x="7972289" y="3623651"/>
            <a:ext cx="3437833" cy="826060"/>
          </a:xfrm>
          <a:prstGeom prst="rect">
            <a:avLst/>
          </a:prstGeom>
          <a:noFill/>
        </p:spPr>
        <p:txBody>
          <a:bodyPr wrap="square" rtlCol="0">
            <a:spAutoFit/>
          </a:bodyPr>
          <a:lstStyle/>
          <a:p>
            <a:pPr algn="l">
              <a:lnSpc>
                <a:spcPct val="125000"/>
              </a:lnSpc>
            </a:pPr>
            <a:r>
              <a:rPr lang="zh-CN" altLang="en-US" sz="2000" b="1" dirty="0">
                <a:solidFill>
                  <a:srgbClr val="FF0000"/>
                </a:solidFill>
                <a:latin typeface="微软雅黑" panose="020B0503020204020204" pitchFamily="34" charset="-122"/>
                <a:ea typeface="微软雅黑" panose="020B0503020204020204" pitchFamily="34" charset="-122"/>
              </a:rPr>
              <a:t>猜想：</a:t>
            </a:r>
            <a:r>
              <a:rPr lang="en-US" altLang="zh-CN" sz="2000" b="1" dirty="0">
                <a:solidFill>
                  <a:srgbClr val="FF0000"/>
                </a:solidFill>
                <a:latin typeface="微软雅黑" panose="020B0503020204020204" pitchFamily="34" charset="-122"/>
                <a:ea typeface="微软雅黑" panose="020B0503020204020204" pitchFamily="34" charset="-122"/>
              </a:rPr>
              <a:t>DNN</a:t>
            </a:r>
            <a:r>
              <a:rPr lang="zh-CN" altLang="en-US" sz="2000" b="1" dirty="0">
                <a:solidFill>
                  <a:srgbClr val="FF0000"/>
                </a:solidFill>
                <a:latin typeface="微软雅黑" panose="020B0503020204020204" pitchFamily="34" charset="-122"/>
                <a:ea typeface="微软雅黑" panose="020B0503020204020204" pitchFamily="34" charset="-122"/>
              </a:rPr>
              <a:t>通过凝聚倾向于学到“简单”的临界函数</a:t>
            </a:r>
            <a:endParaRPr kumimoji="1" lang="zh-CN" altLang="en-US" sz="2000" b="1" dirty="0">
              <a:solidFill>
                <a:srgbClr val="FF0000"/>
              </a:solidFill>
            </a:endParaRPr>
          </a:p>
        </p:txBody>
      </p:sp>
      <p:sp>
        <p:nvSpPr>
          <p:cNvPr id="12" name="文本框 11"/>
          <p:cNvSpPr txBox="1"/>
          <p:nvPr/>
        </p:nvSpPr>
        <p:spPr>
          <a:xfrm>
            <a:off x="106017" y="5950222"/>
            <a:ext cx="12157495" cy="757387"/>
          </a:xfrm>
          <a:prstGeom prst="rect">
            <a:avLst/>
          </a:prstGeom>
          <a:noFill/>
        </p:spPr>
        <p:txBody>
          <a:bodyPr wrap="none" rtlCol="0">
            <a:spAutoFit/>
          </a:bodyPr>
          <a:lstStyle/>
          <a:p>
            <a:pPr marL="285750" indent="-285750">
              <a:lnSpc>
                <a:spcPct val="125000"/>
              </a:lnSpc>
              <a:buFont typeface="Arial" panose="020B0604020202020204" pitchFamily="34" charset="0"/>
              <a:buChar char="•"/>
            </a:pPr>
            <a:r>
              <a:rPr lang="en-US" altLang="zh-CN" sz="1800" dirty="0">
                <a:effectLst/>
                <a:latin typeface="FandolSong-Regular-Identity-H"/>
              </a:rPr>
              <a:t>(</a:t>
            </a:r>
            <a:r>
              <a:rPr lang="en-GB" altLang="zh-CN" sz="1800" dirty="0">
                <a:effectLst/>
                <a:latin typeface="LMRoman10-Regular-Identity-H"/>
              </a:rPr>
              <a:t>a</a:t>
            </a:r>
            <a:r>
              <a:rPr lang="en-GB" altLang="zh-CN" sz="1800" dirty="0">
                <a:effectLst/>
                <a:latin typeface="FandolSong-Regular-Identity-H"/>
              </a:rPr>
              <a:t>)</a:t>
            </a:r>
            <a:r>
              <a:rPr lang="zh-CN" altLang="en-US" sz="1800" dirty="0">
                <a:effectLst/>
                <a:latin typeface="FandolSong-Regular-Identity-H"/>
              </a:rPr>
              <a:t>和</a:t>
            </a:r>
            <a:r>
              <a:rPr lang="en-US" altLang="zh-CN" sz="1800" dirty="0">
                <a:effectLst/>
                <a:latin typeface="FandolSong-Regular-Identity-H"/>
              </a:rPr>
              <a:t>(</a:t>
            </a:r>
            <a:r>
              <a:rPr lang="en-GB" altLang="zh-CN" sz="1800" dirty="0">
                <a:effectLst/>
                <a:latin typeface="LMRoman10-Regular-Identity-H"/>
              </a:rPr>
              <a:t>b</a:t>
            </a:r>
            <a:r>
              <a:rPr lang="en-GB" altLang="zh-CN" sz="1800" dirty="0">
                <a:effectLst/>
                <a:latin typeface="FandolSong-Regular-Identity-H"/>
              </a:rPr>
              <a:t>)</a:t>
            </a:r>
            <a:r>
              <a:rPr lang="en-US" altLang="zh-CN" dirty="0">
                <a:latin typeface="FandolSong-Regular-Identity-H"/>
              </a:rPr>
              <a:t>: </a:t>
            </a:r>
            <a:r>
              <a:rPr lang="zh-CN" altLang="en-US" sz="1800" dirty="0">
                <a:effectLst/>
                <a:latin typeface="FandolSong-Regular-Identity-H"/>
              </a:rPr>
              <a:t>无论是两层宽度为 </a:t>
            </a:r>
            <a:r>
              <a:rPr lang="en-GB" altLang="zh-CN" sz="1800" dirty="0">
                <a:effectLst/>
                <a:latin typeface="CMMI10"/>
              </a:rPr>
              <a:t>m </a:t>
            </a:r>
            <a:r>
              <a:rPr lang="zh-CN" altLang="en-US" sz="1800" dirty="0">
                <a:effectLst/>
                <a:latin typeface="FandolSong-Regular-Identity-H"/>
              </a:rPr>
              <a:t>的网络还是三层宽度为 </a:t>
            </a:r>
            <a:r>
              <a:rPr lang="en-US" altLang="zh-CN" sz="1800" dirty="0">
                <a:effectLst/>
                <a:latin typeface="CMSY10"/>
              </a:rPr>
              <a:t>{</a:t>
            </a:r>
            <a:r>
              <a:rPr lang="en-GB" altLang="zh-CN" sz="1800" dirty="0">
                <a:effectLst/>
                <a:latin typeface="CMMI10"/>
              </a:rPr>
              <a:t>m</a:t>
            </a:r>
            <a:r>
              <a:rPr lang="en-GB" altLang="zh-CN" sz="1800" dirty="0">
                <a:effectLst/>
                <a:latin typeface="CMR7"/>
              </a:rPr>
              <a:t>1</a:t>
            </a:r>
            <a:r>
              <a:rPr lang="en-GB" altLang="zh-CN" sz="1800" dirty="0">
                <a:effectLst/>
                <a:latin typeface="CMMI10"/>
              </a:rPr>
              <a:t>, m</a:t>
            </a:r>
            <a:r>
              <a:rPr lang="en-GB" altLang="zh-CN" sz="1800" dirty="0">
                <a:effectLst/>
                <a:latin typeface="CMR7"/>
              </a:rPr>
              <a:t>2</a:t>
            </a:r>
            <a:r>
              <a:rPr lang="en-GB" altLang="zh-CN" sz="1800" dirty="0">
                <a:effectLst/>
                <a:latin typeface="CMSY10"/>
              </a:rPr>
              <a:t>} </a:t>
            </a:r>
            <a:r>
              <a:rPr lang="zh-CN" altLang="en-US" sz="1800" dirty="0">
                <a:effectLst/>
                <a:latin typeface="FandolSong-Regular-Identity-H"/>
              </a:rPr>
              <a:t>的网络，其临界函数均可以通过嵌入原则得到预测。 </a:t>
            </a:r>
            <a:endParaRPr lang="en-US" altLang="zh-CN" sz="1800" dirty="0">
              <a:effectLst/>
              <a:latin typeface="FandolSong-Regular-Identity-H"/>
            </a:endParaRPr>
          </a:p>
          <a:p>
            <a:pPr marL="285750" indent="-285750">
              <a:lnSpc>
                <a:spcPct val="125000"/>
              </a:lnSpc>
              <a:buFont typeface="Arial" panose="020B0604020202020204" pitchFamily="34" charset="0"/>
              <a:buChar char="•"/>
            </a:pPr>
            <a:r>
              <a:rPr lang="en-US" altLang="zh-CN" dirty="0">
                <a:latin typeface="FandolSong-Regular-Identity-H"/>
              </a:rPr>
              <a:t>(c) </a:t>
            </a:r>
            <a:r>
              <a:rPr lang="zh-CN" altLang="en-US" sz="1800" dirty="0">
                <a:effectLst/>
                <a:latin typeface="FandolSong-Regular-Identity-H"/>
              </a:rPr>
              <a:t>图展示了宽度为 </a:t>
            </a:r>
            <a:r>
              <a:rPr lang="en-US" altLang="zh-CN" sz="1800" dirty="0">
                <a:effectLst/>
                <a:latin typeface="LMRoman10-Regular-Identity-H"/>
              </a:rPr>
              <a:t>500 </a:t>
            </a:r>
            <a:r>
              <a:rPr lang="zh-CN" altLang="en-US" sz="1800" dirty="0">
                <a:effectLst/>
                <a:latin typeface="FandolSong-Regular-Identity-H"/>
              </a:rPr>
              <a:t>的 </a:t>
            </a:r>
            <a:r>
              <a:rPr lang="en-GB" altLang="zh-CN" sz="1800" dirty="0">
                <a:effectLst/>
                <a:latin typeface="LMRoman10-Regular-Identity-H"/>
              </a:rPr>
              <a:t>tanh </a:t>
            </a:r>
            <a:r>
              <a:rPr lang="zh-CN" altLang="en-US" sz="1800" dirty="0">
                <a:effectLst/>
                <a:latin typeface="FandolSong-Regular-Identity-H"/>
              </a:rPr>
              <a:t>网络在训练过程中遇到的临界函数 </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3801041" cy="646331"/>
          </a:xfrm>
          <a:prstGeom prst="rect">
            <a:avLst/>
          </a:prstGeom>
          <a:noFill/>
        </p:spPr>
        <p:txBody>
          <a:bodyPr wrap="none" rtlCol="0">
            <a:spAutoFit/>
          </a:bodyPr>
          <a:lstStyle/>
          <a:p>
            <a:r>
              <a:rPr kumimoji="1" lang="zh-CN" altLang="en-US" sz="3600" dirty="0"/>
              <a:t>临界流形的维数   </a:t>
            </a:r>
          </a:p>
        </p:txBody>
      </p:sp>
      <p:sp>
        <p:nvSpPr>
          <p:cNvPr id="10" name="文本框 9"/>
          <p:cNvSpPr txBox="1"/>
          <p:nvPr/>
        </p:nvSpPr>
        <p:spPr>
          <a:xfrm>
            <a:off x="503584" y="914402"/>
            <a:ext cx="11436625" cy="1449884"/>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sz="1800" dirty="0">
                <a:effectLst/>
                <a:latin typeface="FandolSong-Regular-Identity-H"/>
              </a:rPr>
              <a:t>临界嵌入</a:t>
            </a:r>
            <a:r>
              <a:rPr lang="zh-CN" altLang="en-US" sz="1800" b="1" dirty="0">
                <a:solidFill>
                  <a:srgbClr val="FF0000"/>
                </a:solidFill>
                <a:effectLst/>
                <a:latin typeface="FandolSong-Regular-Identity-H"/>
              </a:rPr>
              <a:t>并非是点到点</a:t>
            </a:r>
            <a:r>
              <a:rPr lang="zh-CN" altLang="en-US" sz="1800" dirty="0">
                <a:effectLst/>
                <a:latin typeface="FandolSong-Regular-Identity-H"/>
              </a:rPr>
              <a:t>的映射，其嵌入方式也</a:t>
            </a:r>
            <a:r>
              <a:rPr lang="zh-CN" altLang="en-US" sz="1800" b="1" dirty="0">
                <a:solidFill>
                  <a:srgbClr val="FF0000"/>
                </a:solidFill>
                <a:effectLst/>
                <a:latin typeface="FandolSong-Regular-Identity-H"/>
              </a:rPr>
              <a:t>并不唯一</a:t>
            </a:r>
            <a:r>
              <a:rPr lang="zh-CN" altLang="en-US" sz="1800" dirty="0">
                <a:effectLst/>
                <a:latin typeface="FandolSong-Regular-Identity-H"/>
              </a:rPr>
              <a:t>。</a:t>
            </a:r>
            <a:endParaRPr lang="en-US" altLang="zh-CN" sz="1800" dirty="0">
              <a:effectLst/>
              <a:latin typeface="FandolSong-Regular-Identity-H"/>
            </a:endParaRPr>
          </a:p>
          <a:p>
            <a:pPr marL="285750" indent="-285750">
              <a:lnSpc>
                <a:spcPct val="125000"/>
              </a:lnSpc>
              <a:buFont typeface="Arial" panose="020B0604020202020204" pitchFamily="34" charset="0"/>
              <a:buChar char="•"/>
            </a:pPr>
            <a:r>
              <a:rPr lang="zh-CN" altLang="en-US" sz="1800" dirty="0">
                <a:effectLst/>
                <a:latin typeface="FandolSong-Regular-Identity-H"/>
              </a:rPr>
              <a:t>实际上，对于任何一个神经网络，都存在多种方式将其临界点嵌入到一个更宽网络的临界点集合中。</a:t>
            </a:r>
            <a:endParaRPr lang="en-US" altLang="zh-CN" sz="1800" dirty="0">
              <a:effectLst/>
              <a:latin typeface="FandolSong-Regular-Identity-H"/>
            </a:endParaRPr>
          </a:p>
          <a:p>
            <a:pPr marL="285750" indent="-285750">
              <a:lnSpc>
                <a:spcPct val="125000"/>
              </a:lnSpc>
              <a:buFont typeface="Arial" panose="020B0604020202020204" pitchFamily="34" charset="0"/>
              <a:buChar char="•"/>
            </a:pPr>
            <a:r>
              <a:rPr lang="zh-CN" altLang="en-US" sz="1800" dirty="0">
                <a:effectLst/>
                <a:latin typeface="FandolSong-Regular-Identity-H"/>
              </a:rPr>
              <a:t>这种多样性的存在暗示了一个更宽泛的临界流形，其中原有网络的每个临界点都能扩展到更高维度的临界子空间。 </a:t>
            </a:r>
            <a:endParaRPr lang="zh-CN" altLang="en-US" dirty="0"/>
          </a:p>
        </p:txBody>
      </p:sp>
      <p:sp>
        <p:nvSpPr>
          <p:cNvPr id="2" name="文本框 1"/>
          <p:cNvSpPr txBox="1"/>
          <p:nvPr/>
        </p:nvSpPr>
        <p:spPr>
          <a:xfrm>
            <a:off x="543339" y="2982584"/>
            <a:ext cx="11396870" cy="12945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800" dirty="0">
                <a:effectLst/>
                <a:latin typeface="FandolSong-Regular-Identity-H"/>
              </a:rPr>
              <a:t>通过连续进行 </a:t>
            </a:r>
            <a:r>
              <a:rPr lang="en-GB" altLang="zh-CN" sz="1800" dirty="0">
                <a:effectLst/>
                <a:latin typeface="CMMI10"/>
              </a:rPr>
              <a:t>K </a:t>
            </a:r>
            <a:r>
              <a:rPr lang="zh-CN" altLang="en-US" sz="1800" dirty="0">
                <a:effectLst/>
                <a:latin typeface="FandolSong-Regular-Identity-H"/>
              </a:rPr>
              <a:t>步的复合嵌入</a:t>
            </a:r>
            <a:r>
              <a:rPr lang="en-US" altLang="zh-CN" sz="1800" dirty="0">
                <a:effectLst/>
                <a:latin typeface="FandolSong-Regular-Identity-H"/>
              </a:rPr>
              <a:t>(</a:t>
            </a:r>
            <a:r>
              <a:rPr lang="zh-CN" altLang="en-US" sz="1800" dirty="0">
                <a:effectLst/>
                <a:latin typeface="FandolSong-Regular-Identity-H"/>
              </a:rPr>
              <a:t>分裂操作），每一步的嵌 入都引入了由一个参数 </a:t>
            </a:r>
            <a:r>
              <a:rPr lang="el-GR" altLang="zh-CN" sz="1800" dirty="0">
                <a:effectLst/>
                <a:latin typeface="CMMI10"/>
              </a:rPr>
              <a:t>α </a:t>
            </a:r>
            <a:r>
              <a:rPr lang="zh-CN" altLang="en-US" sz="1800" dirty="0">
                <a:effectLst/>
                <a:latin typeface="FandolSong-Regular-Identity-H"/>
              </a:rPr>
              <a:t>描述的自由度。</a:t>
            </a:r>
            <a:endParaRPr lang="en-US" altLang="zh-CN" sz="1800" dirty="0">
              <a:effectLst/>
              <a:latin typeface="FandolSong-Regular-Identity-H"/>
            </a:endParaRPr>
          </a:p>
          <a:p>
            <a:pPr marL="285750" indent="-285750">
              <a:lnSpc>
                <a:spcPct val="150000"/>
              </a:lnSpc>
              <a:buFont typeface="Arial" panose="020B0604020202020204" pitchFamily="34" charset="0"/>
              <a:buChar char="•"/>
            </a:pPr>
            <a:r>
              <a:rPr lang="zh-CN" altLang="en-US" sz="1800" dirty="0">
                <a:effectLst/>
                <a:latin typeface="FandolSong-Regular-Identity-H"/>
              </a:rPr>
              <a:t>这种操作将窄网络参数空间中的单一临界点扩展为 宽网络参数空间中一个 </a:t>
            </a:r>
            <a:r>
              <a:rPr lang="en-GB" altLang="zh-CN" sz="1800" dirty="0">
                <a:effectLst/>
                <a:latin typeface="CMMI10"/>
              </a:rPr>
              <a:t>K </a:t>
            </a:r>
            <a:r>
              <a:rPr lang="zh-CN" altLang="en-US" sz="1800" dirty="0">
                <a:effectLst/>
                <a:latin typeface="FandolSong-Regular-Identity-H"/>
              </a:rPr>
              <a:t>维的临界仿射子空间。</a:t>
            </a:r>
            <a:endParaRPr lang="en-US" altLang="zh-CN" sz="1800" dirty="0">
              <a:effectLst/>
              <a:latin typeface="FandolSong-Regular-Identity-H"/>
            </a:endParaRPr>
          </a:p>
          <a:p>
            <a:pPr marL="285750" indent="-285750">
              <a:lnSpc>
                <a:spcPct val="150000"/>
              </a:lnSpc>
              <a:buFont typeface="Arial" panose="020B0604020202020204" pitchFamily="34" charset="0"/>
              <a:buChar char="•"/>
            </a:pPr>
            <a:r>
              <a:rPr lang="zh-CN" altLang="en-US" sz="1800" dirty="0">
                <a:effectLst/>
                <a:latin typeface="FandolSong-Regular-Identity-H"/>
              </a:rPr>
              <a:t>这为临界点嵌入的退化</a:t>
            </a:r>
            <a:r>
              <a:rPr lang="en-US" altLang="zh-CN" sz="1800" dirty="0">
                <a:effectLst/>
                <a:latin typeface="FandolSong-Regular-Identity-H"/>
              </a:rPr>
              <a:t>(</a:t>
            </a:r>
            <a:r>
              <a:rPr lang="en-GB" altLang="zh-CN" sz="1800" dirty="0">
                <a:effectLst/>
                <a:latin typeface="LMRoman10-Regular-Identity-H"/>
              </a:rPr>
              <a:t>degeneracy</a:t>
            </a:r>
            <a:r>
              <a:rPr lang="en-GB" altLang="zh-CN" sz="1800" dirty="0">
                <a:effectLst/>
                <a:latin typeface="FandolSong-Regular-Identity-H"/>
              </a:rPr>
              <a:t>)</a:t>
            </a:r>
            <a:r>
              <a:rPr lang="zh-CN" altLang="en-US" sz="1800" dirty="0">
                <a:effectLst/>
                <a:latin typeface="FandolSong-Regular-Identity-H"/>
              </a:rPr>
              <a:t>维数提供了一个理论上的下界估计。</a:t>
            </a:r>
            <a:endParaRPr lang="en-US" altLang="zh-CN" sz="1800" dirty="0">
              <a:effectLst/>
              <a:latin typeface="FandolSong-Regular-Identity-H"/>
            </a:endParaRPr>
          </a:p>
        </p:txBody>
      </p:sp>
      <p:pic>
        <p:nvPicPr>
          <p:cNvPr id="6" name="图片 5"/>
          <p:cNvPicPr>
            <a:picLocks noChangeAspect="1"/>
          </p:cNvPicPr>
          <p:nvPr/>
        </p:nvPicPr>
        <p:blipFill>
          <a:blip r:embed="rId3"/>
          <a:stretch>
            <a:fillRect/>
          </a:stretch>
        </p:blipFill>
        <p:spPr>
          <a:xfrm>
            <a:off x="1902367" y="4373724"/>
            <a:ext cx="6947482" cy="2292075"/>
          </a:xfrm>
          <a:prstGeom prst="rect">
            <a:avLst/>
          </a:prstGeom>
        </p:spPr>
      </p:pic>
      <p:sp>
        <p:nvSpPr>
          <p:cNvPr id="7" name="文本框 6"/>
          <p:cNvSpPr txBox="1"/>
          <p:nvPr/>
        </p:nvSpPr>
        <p:spPr>
          <a:xfrm>
            <a:off x="187247" y="2446827"/>
            <a:ext cx="4108817" cy="406522"/>
          </a:xfrm>
          <a:prstGeom prst="rect">
            <a:avLst/>
          </a:prstGeom>
          <a:noFill/>
        </p:spPr>
        <p:txBody>
          <a:bodyPr wrap="none" rtlCol="0">
            <a:spAutoFit/>
          </a:bodyPr>
          <a:lstStyle/>
          <a:p>
            <a:pPr algn="l">
              <a:lnSpc>
                <a:spcPct val="125000"/>
              </a:lnSpc>
            </a:pPr>
            <a:r>
              <a:rPr kumimoji="1" lang="zh-CN" altLang="en-US" b="1" dirty="0">
                <a:solidFill>
                  <a:srgbClr val="FF0000"/>
                </a:solidFill>
              </a:rPr>
              <a:t>“分裂”临界嵌入得到的退化维数下界</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7032694" cy="646331"/>
          </a:xfrm>
          <a:prstGeom prst="rect">
            <a:avLst/>
          </a:prstGeom>
          <a:noFill/>
        </p:spPr>
        <p:txBody>
          <a:bodyPr wrap="none" rtlCol="0">
            <a:spAutoFit/>
          </a:bodyPr>
          <a:lstStyle/>
          <a:p>
            <a:r>
              <a:rPr kumimoji="1" lang="zh-CN" altLang="en-US" sz="3600" dirty="0"/>
              <a:t>一般临界嵌入与临界流形的维数   </a:t>
            </a:r>
          </a:p>
        </p:txBody>
      </p:sp>
      <p:sp>
        <p:nvSpPr>
          <p:cNvPr id="2" name="文本框 1"/>
          <p:cNvSpPr txBox="1"/>
          <p:nvPr/>
        </p:nvSpPr>
        <p:spPr>
          <a:xfrm>
            <a:off x="397564" y="981728"/>
            <a:ext cx="11396870" cy="757387"/>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sz="1800" dirty="0">
                <a:effectLst/>
                <a:latin typeface="FandolSong-Regular-Identity-H"/>
              </a:rPr>
              <a:t>神经元分裂操作仅仅只是一种临界嵌入操作，实际上可能还存在其他临界嵌入方式</a:t>
            </a:r>
            <a:endParaRPr lang="en-US" altLang="zh-CN" sz="1800" dirty="0">
              <a:effectLst/>
              <a:latin typeface="FandolSong-Regular-Identity-H"/>
            </a:endParaRPr>
          </a:p>
          <a:p>
            <a:pPr marL="285750" indent="-285750">
              <a:lnSpc>
                <a:spcPct val="125000"/>
              </a:lnSpc>
              <a:buFont typeface="Wingdings" panose="05000000000000000000" pitchFamily="2" charset="2"/>
              <a:buChar char="Ø"/>
            </a:pPr>
            <a:r>
              <a:rPr lang="zh-CN" altLang="en-US" sz="1800" b="1" dirty="0">
                <a:solidFill>
                  <a:srgbClr val="FF0000"/>
                </a:solidFill>
                <a:effectLst/>
                <a:latin typeface="FandolSong-Regular-Identity-H"/>
              </a:rPr>
              <a:t>发现尽可能多的临界嵌入</a:t>
            </a:r>
            <a:r>
              <a:rPr lang="zh-CN" altLang="en-US" sz="1800" dirty="0">
                <a:effectLst/>
                <a:latin typeface="FandolSong-Regular-Identity-H"/>
              </a:rPr>
              <a:t>方式有助于我们更加全面地理解神经网络的临界子流形的维数和结构。 </a:t>
            </a:r>
            <a:endParaRPr lang="zh-CN" altLang="en-US" dirty="0"/>
          </a:p>
        </p:txBody>
      </p:sp>
      <p:sp>
        <p:nvSpPr>
          <p:cNvPr id="3" name="文本框 2"/>
          <p:cNvSpPr txBox="1"/>
          <p:nvPr/>
        </p:nvSpPr>
        <p:spPr>
          <a:xfrm>
            <a:off x="318052" y="1853365"/>
            <a:ext cx="11251095" cy="1791516"/>
          </a:xfrm>
          <a:prstGeom prst="rect">
            <a:avLst/>
          </a:prstGeom>
          <a:noFill/>
        </p:spPr>
        <p:txBody>
          <a:bodyPr wrap="square" rtlCol="0">
            <a:spAutoFit/>
          </a:bodyPr>
          <a:lstStyle/>
          <a:p>
            <a:pPr algn="l">
              <a:lnSpc>
                <a:spcPct val="125000"/>
              </a:lnSpc>
            </a:pPr>
            <a:r>
              <a:rPr kumimoji="1" lang="zh-CN" altLang="en-US" dirty="0"/>
              <a:t>论文 </a:t>
            </a:r>
            <a:r>
              <a:rPr kumimoji="1" lang="en-GB" altLang="zh-CN" dirty="0"/>
              <a:t>Zhang et al. (2021) </a:t>
            </a:r>
            <a:r>
              <a:rPr kumimoji="1" lang="zh-CN" altLang="en-US" dirty="0"/>
              <a:t>介绍了一类更为广泛的</a:t>
            </a:r>
            <a:r>
              <a:rPr kumimoji="1" lang="zh-CN" altLang="en-US" b="1" dirty="0">
                <a:solidFill>
                  <a:srgbClr val="FF0000"/>
                </a:solidFill>
              </a:rPr>
              <a:t>一般兼容性临界嵌入</a:t>
            </a:r>
            <a:r>
              <a:rPr kumimoji="1" lang="zh-CN" altLang="en-US" dirty="0"/>
              <a:t>，包括</a:t>
            </a:r>
            <a:endParaRPr kumimoji="1" lang="en-US" altLang="zh-CN" dirty="0"/>
          </a:p>
          <a:p>
            <a:pPr marL="342900" indent="-342900" algn="l">
              <a:lnSpc>
                <a:spcPct val="125000"/>
              </a:lnSpc>
              <a:buAutoNum type="arabicPeriod"/>
            </a:pPr>
            <a:r>
              <a:rPr kumimoji="1" lang="zh-CN" altLang="en-US" dirty="0"/>
              <a:t>前面提及的</a:t>
            </a:r>
            <a:r>
              <a:rPr kumimoji="1" lang="zh-CN" altLang="en-US" b="1" dirty="0">
                <a:solidFill>
                  <a:srgbClr val="FF0000"/>
                </a:solidFill>
              </a:rPr>
              <a:t>神经元分裂嵌入</a:t>
            </a:r>
            <a:endParaRPr kumimoji="1" lang="en-US" altLang="zh-CN" b="1" dirty="0">
              <a:solidFill>
                <a:srgbClr val="FF0000"/>
              </a:solidFill>
            </a:endParaRPr>
          </a:p>
          <a:p>
            <a:pPr marL="342900" indent="-342900" algn="l">
              <a:lnSpc>
                <a:spcPct val="125000"/>
              </a:lnSpc>
              <a:buAutoNum type="arabicPeriod"/>
            </a:pPr>
            <a:r>
              <a:rPr kumimoji="1" lang="zh-CN" altLang="en-US" dirty="0"/>
              <a:t>最直观的</a:t>
            </a:r>
            <a:r>
              <a:rPr kumimoji="1" lang="zh-CN" altLang="en-US" b="1" dirty="0">
                <a:solidFill>
                  <a:srgbClr val="FF0000"/>
                </a:solidFill>
              </a:rPr>
              <a:t>零神经元嵌入</a:t>
            </a:r>
            <a:r>
              <a:rPr kumimoji="1" lang="en-US" altLang="zh-CN" dirty="0"/>
              <a:t>——</a:t>
            </a:r>
            <a:r>
              <a:rPr kumimoji="1" lang="zh-CN" altLang="en-US" dirty="0"/>
              <a:t>即加入一个新的神经元，但其输入和输出权重为零</a:t>
            </a:r>
            <a:endParaRPr kumimoji="1" lang="en-US" altLang="zh-CN" dirty="0"/>
          </a:p>
          <a:p>
            <a:pPr marL="342900" indent="-342900" algn="l">
              <a:lnSpc>
                <a:spcPct val="125000"/>
              </a:lnSpc>
              <a:buAutoNum type="arabicPeriod"/>
            </a:pPr>
            <a:r>
              <a:rPr kumimoji="1" lang="zh-CN" altLang="en-US" dirty="0"/>
              <a:t>一大类</a:t>
            </a:r>
            <a:r>
              <a:rPr kumimoji="1" lang="zh-CN" altLang="en-US" b="1" dirty="0">
                <a:solidFill>
                  <a:srgbClr val="FF0000"/>
                </a:solidFill>
              </a:rPr>
              <a:t>满足兼容性条件的临界嵌入算子</a:t>
            </a:r>
            <a:r>
              <a:rPr kumimoji="1" lang="zh-CN" altLang="en-US" dirty="0"/>
              <a:t>，例如在网络的前一层中如果两个神经元一致，那么在后一层的临界嵌入就可以拥有更多的自由度</a:t>
            </a:r>
          </a:p>
        </p:txBody>
      </p:sp>
      <p:sp>
        <p:nvSpPr>
          <p:cNvPr id="4" name="文本框 3"/>
          <p:cNvSpPr txBox="1"/>
          <p:nvPr/>
        </p:nvSpPr>
        <p:spPr>
          <a:xfrm>
            <a:off x="318052" y="3872730"/>
            <a:ext cx="10296939"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800" dirty="0">
                <a:effectLst/>
                <a:latin typeface="FandolSong-Regular-Identity-H"/>
              </a:rPr>
              <a:t>因此在考虑了一般临界嵌入之后，我们得到的退化维数估计实际上要比之前 </a:t>
            </a:r>
            <a:r>
              <a:rPr lang="en-GB" altLang="zh-CN" sz="1800" dirty="0">
                <a:effectLst/>
                <a:latin typeface="CMMI10"/>
              </a:rPr>
              <a:t>K </a:t>
            </a:r>
            <a:r>
              <a:rPr lang="zh-CN" altLang="en-US" sz="1800" dirty="0">
                <a:effectLst/>
                <a:latin typeface="FandolSong-Regular-Identity-H"/>
              </a:rPr>
              <a:t>维的简单案例更为复杂和高维。 </a:t>
            </a:r>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543340" y="4705651"/>
                <a:ext cx="4864217" cy="1103635"/>
              </a:xfrm>
              <a:prstGeom prst="rect">
                <a:avLst/>
              </a:prstGeom>
              <a:noFill/>
            </p:spPr>
            <p:txBody>
              <a:bodyPr wrap="none" rtlCol="0">
                <a:spAutoFit/>
              </a:bodyPr>
              <a:lstStyle/>
              <a:p>
                <a:pPr>
                  <a:lnSpc>
                    <a:spcPct val="125000"/>
                  </a:lnSpc>
                </a:pPr>
                <a:r>
                  <a:rPr lang="zh-CN" altLang="en-US" sz="1800" dirty="0">
                    <a:effectLst/>
                    <a:latin typeface="FandolSong-Regular-Identity-H"/>
                  </a:rPr>
                  <a:t>论文 </a:t>
                </a:r>
                <a:r>
                  <a:rPr lang="en-GB" altLang="zh-CN" sz="1800" dirty="0">
                    <a:effectLst/>
                    <a:latin typeface="LMRoman10-Regular-Identity-H"/>
                  </a:rPr>
                  <a:t>Zhang et al. (2021) </a:t>
                </a:r>
                <a:r>
                  <a:rPr lang="zh-CN" altLang="en-US" sz="1800" dirty="0">
                    <a:effectLst/>
                    <a:latin typeface="FandolSong-Regular-Identity-H"/>
                  </a:rPr>
                  <a:t>估计了这个维度大约为 </a:t>
                </a:r>
                <a:endParaRPr lang="zh-CN" altLang="en-US" dirty="0"/>
              </a:p>
              <a:p>
                <a:pPr>
                  <a:lnSpc>
                    <a:spcPct val="125000"/>
                  </a:lnSpc>
                </a:pPr>
                <a:r>
                  <a:rPr kumimoji="1" lang="zh-CN" altLang="en-US" dirty="0"/>
                  <a:t>其中，</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𝑙</m:t>
                        </m:r>
                      </m:sub>
                    </m:sSub>
                  </m:oMath>
                </a14:m>
                <a:r>
                  <a:rPr lang="en-US" altLang="zh-CN" sz="1800" dirty="0">
                    <a:effectLst/>
                    <a:latin typeface="FandolSong-Regular-Identity-H"/>
                  </a:rPr>
                  <a:t> </a:t>
                </a:r>
                <a:r>
                  <a:rPr lang="zh-CN" altLang="en-US" sz="1800" dirty="0">
                    <a:effectLst/>
                    <a:latin typeface="FandolSong-Regular-Identity-H"/>
                  </a:rPr>
                  <a:t>表示第 </a:t>
                </a:r>
                <a14:m>
                  <m:oMath xmlns:m="http://schemas.openxmlformats.org/officeDocument/2006/math">
                    <m:r>
                      <a:rPr lang="en-US" altLang="zh-CN" sz="1800" b="0" i="1" smtClean="0">
                        <a:effectLst/>
                        <a:latin typeface="Cambria Math" panose="02040503050406030204" pitchFamily="18" charset="0"/>
                      </a:rPr>
                      <m:t>𝑙</m:t>
                    </m:r>
                  </m:oMath>
                </a14:m>
                <a:r>
                  <a:rPr lang="en-GB" altLang="zh-CN" sz="1800" dirty="0">
                    <a:effectLst/>
                    <a:latin typeface="CMMI10"/>
                  </a:rPr>
                  <a:t> </a:t>
                </a:r>
                <a:r>
                  <a:rPr lang="zh-CN" altLang="en-US" sz="1800" dirty="0">
                    <a:effectLst/>
                    <a:latin typeface="FandolSong-Regular-Identity-H"/>
                  </a:rPr>
                  <a:t>层额外增加的宽度</a:t>
                </a:r>
                <a:endParaRPr lang="zh-CN" altLang="en-US" dirty="0"/>
              </a:p>
              <a:p>
                <a:pPr>
                  <a:lnSpc>
                    <a:spcPct val="125000"/>
                  </a:lnSpc>
                </a:pPr>
                <a14:m>
                  <m:oMath xmlns:m="http://schemas.openxmlformats.org/officeDocument/2006/math">
                    <m:r>
                      <a:rPr lang="en-US" altLang="zh-CN" sz="1800" b="0" i="1" smtClean="0">
                        <a:effectLst/>
                        <a:latin typeface="Cambria Math" panose="02040503050406030204" pitchFamily="18" charset="0"/>
                      </a:rPr>
                      <m:t>𝐾</m:t>
                    </m:r>
                  </m:oMath>
                </a14:m>
                <a:r>
                  <a:rPr lang="en-US" altLang="zh-CN" sz="1800" dirty="0">
                    <a:effectLst/>
                    <a:latin typeface="FandolSong-Regular-Identity-H"/>
                  </a:rPr>
                  <a:t> </a:t>
                </a:r>
                <a:r>
                  <a:rPr lang="zh-CN" altLang="en-US" sz="1800" dirty="0">
                    <a:effectLst/>
                    <a:latin typeface="FandolSong-Regular-Identity-H"/>
                  </a:rPr>
                  <a:t>表示总共增加的神经元数目 </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543340" y="4705651"/>
                <a:ext cx="4864217" cy="1103635"/>
              </a:xfrm>
              <a:prstGeom prst="rect">
                <a:avLst/>
              </a:prstGeom>
              <a:blipFill rotWithShape="1">
                <a:blip r:embed="rId3"/>
                <a:stretch>
                  <a:fillRect l="-9" t="-27" r="-14845" b="28"/>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5407557" y="4669655"/>
            <a:ext cx="2235475" cy="488824"/>
          </a:xfrm>
          <a:prstGeom prst="rect">
            <a:avLst/>
          </a:prstGeom>
        </p:spPr>
      </p:pic>
      <p:sp>
        <p:nvSpPr>
          <p:cNvPr id="9" name="文本框 8"/>
          <p:cNvSpPr txBox="1"/>
          <p:nvPr/>
        </p:nvSpPr>
        <p:spPr>
          <a:xfrm>
            <a:off x="172278" y="6105999"/>
            <a:ext cx="11847443" cy="752001"/>
          </a:xfrm>
          <a:prstGeom prst="rect">
            <a:avLst/>
          </a:prstGeom>
          <a:noFill/>
        </p:spPr>
        <p:txBody>
          <a:bodyPr wrap="square" rtlCol="0">
            <a:spAutoFit/>
          </a:bodyPr>
          <a:lstStyle/>
          <a:p>
            <a:pPr algn="l">
              <a:lnSpc>
                <a:spcPct val="125000"/>
              </a:lnSpc>
            </a:pPr>
            <a:r>
              <a:rPr lang="en-GB" altLang="zh-CN" b="0" i="0" dirty="0">
                <a:effectLst/>
                <a:highlight>
                  <a:srgbClr val="FFFFFF"/>
                </a:highlight>
                <a:latin typeface="Times New Roman" panose="02020603050405020304" pitchFamily="18" charset="0"/>
              </a:rPr>
              <a:t>Zhang, Y., Li, Y., Zhang, Z., Luo, T. &amp; Xu, Z.-Q. J. (2021), ‘Embedding principle: a hierarchical structure of loss landscape of deep neural networks’</a:t>
            </a:r>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4262705" cy="646331"/>
          </a:xfrm>
          <a:prstGeom prst="rect">
            <a:avLst/>
          </a:prstGeom>
          <a:noFill/>
        </p:spPr>
        <p:txBody>
          <a:bodyPr wrap="none" rtlCol="0">
            <a:spAutoFit/>
          </a:bodyPr>
          <a:lstStyle/>
          <a:p>
            <a:r>
              <a:rPr kumimoji="1" lang="zh-CN" altLang="en-US" sz="3600" dirty="0"/>
              <a:t>深度上的嵌入原则   </a:t>
            </a:r>
          </a:p>
        </p:txBody>
      </p:sp>
      <p:sp>
        <p:nvSpPr>
          <p:cNvPr id="7" name="文本框 6"/>
          <p:cNvSpPr txBox="1"/>
          <p:nvPr/>
        </p:nvSpPr>
        <p:spPr>
          <a:xfrm>
            <a:off x="503583" y="1033670"/>
            <a:ext cx="7451079" cy="411138"/>
          </a:xfrm>
          <a:prstGeom prst="rect">
            <a:avLst/>
          </a:prstGeom>
          <a:noFill/>
        </p:spPr>
        <p:txBody>
          <a:bodyPr wrap="none" rtlCol="0">
            <a:spAutoFit/>
          </a:bodyPr>
          <a:lstStyle/>
          <a:p>
            <a:pPr marL="285750" indent="-285750">
              <a:lnSpc>
                <a:spcPct val="125000"/>
              </a:lnSpc>
              <a:buFont typeface="Wingdings" panose="05000000000000000000" pitchFamily="2" charset="2"/>
              <a:buChar char="Ø"/>
            </a:pPr>
            <a:r>
              <a:rPr lang="zh-CN" altLang="en-US" sz="1800" dirty="0">
                <a:effectLst/>
                <a:latin typeface="FandolSong-Regular-Identity-H"/>
              </a:rPr>
              <a:t>在现代深度学习架构中，除了网络宽度，</a:t>
            </a:r>
            <a:r>
              <a:rPr lang="zh-CN" altLang="en-US" sz="1800" b="1" dirty="0">
                <a:solidFill>
                  <a:srgbClr val="FF0000"/>
                </a:solidFill>
                <a:effectLst/>
                <a:latin typeface="FandolSong-Regular-Identity-H"/>
              </a:rPr>
              <a:t>深度</a:t>
            </a:r>
            <a:r>
              <a:rPr lang="zh-CN" altLang="en-US" sz="1800" dirty="0">
                <a:effectLst/>
                <a:latin typeface="FandolSong-Regular-Identity-H"/>
              </a:rPr>
              <a:t>同样是一个关键维度。 </a:t>
            </a:r>
            <a:endParaRPr lang="zh-CN" altLang="en-US" dirty="0"/>
          </a:p>
        </p:txBody>
      </p:sp>
      <p:pic>
        <p:nvPicPr>
          <p:cNvPr id="8" name="图片 7"/>
          <p:cNvPicPr>
            <a:picLocks noChangeAspect="1"/>
          </p:cNvPicPr>
          <p:nvPr/>
        </p:nvPicPr>
        <p:blipFill>
          <a:blip r:embed="rId3"/>
          <a:stretch>
            <a:fillRect/>
          </a:stretch>
        </p:blipFill>
        <p:spPr>
          <a:xfrm>
            <a:off x="487017" y="2451968"/>
            <a:ext cx="9187070" cy="3974547"/>
          </a:xfrm>
          <a:prstGeom prst="rect">
            <a:avLst/>
          </a:prstGeom>
        </p:spPr>
      </p:pic>
      <p:sp>
        <p:nvSpPr>
          <p:cNvPr id="9" name="文本框 8"/>
          <p:cNvSpPr txBox="1"/>
          <p:nvPr/>
        </p:nvSpPr>
        <p:spPr>
          <a:xfrm>
            <a:off x="503583" y="1437927"/>
            <a:ext cx="11737893" cy="873957"/>
          </a:xfrm>
          <a:prstGeom prst="rect">
            <a:avLst/>
          </a:prstGeom>
          <a:noFill/>
        </p:spPr>
        <p:txBody>
          <a:bodyPr wrap="none" rtlCol="0">
            <a:spAutoFit/>
          </a:bodyPr>
          <a:lstStyle/>
          <a:p>
            <a:pPr>
              <a:lnSpc>
                <a:spcPct val="150000"/>
              </a:lnSpc>
            </a:pPr>
            <a:r>
              <a:rPr lang="zh-CN" altLang="en-US" sz="1800" dirty="0">
                <a:effectLst/>
                <a:latin typeface="FandolSong-Regular-Identity-H"/>
              </a:rPr>
              <a:t>论文 </a:t>
            </a:r>
            <a:r>
              <a:rPr lang="en-GB" altLang="zh-CN" sz="1800" dirty="0">
                <a:effectLst/>
                <a:latin typeface="LMRoman10-Regular-Identity-H"/>
              </a:rPr>
              <a:t>Bai et al. (2022) </a:t>
            </a:r>
            <a:r>
              <a:rPr lang="zh-CN" altLang="en-GB" dirty="0"/>
              <a:t>得到了</a:t>
            </a:r>
            <a:r>
              <a:rPr lang="zh-CN" altLang="en-US" sz="1800" b="1" dirty="0">
                <a:solidFill>
                  <a:srgbClr val="FF0000"/>
                </a:solidFill>
                <a:effectLst/>
                <a:latin typeface="FandolSong-Regular-Identity-H"/>
              </a:rPr>
              <a:t>深度嵌入原则，即一个更深的神经网络的损失景观也可以包含所有较浅网络的临界点。 </a:t>
            </a:r>
            <a:endParaRPr lang="zh-CN" altLang="en-US" b="1" dirty="0">
              <a:solidFill>
                <a:srgbClr val="FF0000"/>
              </a:solidFill>
            </a:endParaRPr>
          </a:p>
          <a:p>
            <a:pPr>
              <a:lnSpc>
                <a:spcPct val="150000"/>
              </a:lnSpc>
            </a:pPr>
            <a:r>
              <a:rPr lang="zh-CN" altLang="en-US" sz="1800" dirty="0">
                <a:effectLst/>
                <a:latin typeface="FandolSong-Regular-Identity-H"/>
              </a:rPr>
              <a:t>深度嵌入原则的关键在于所谓的</a:t>
            </a:r>
            <a:r>
              <a:rPr lang="zh-CN" altLang="en-US" sz="1800" b="1" dirty="0">
                <a:solidFill>
                  <a:srgbClr val="FF0000"/>
                </a:solidFill>
                <a:effectLst/>
                <a:latin typeface="FandolSong-Regular-Identity-H"/>
              </a:rPr>
              <a:t>层线性化</a:t>
            </a:r>
            <a:r>
              <a:rPr lang="zh-CN" altLang="en-US" sz="1800" dirty="0">
                <a:effectLst/>
                <a:latin typeface="FandolSong-Regular-Identity-H"/>
              </a:rPr>
              <a:t>操作：</a:t>
            </a:r>
            <a:endParaRPr lang="zh-CN" altLang="en-US" dirty="0"/>
          </a:p>
        </p:txBody>
      </p:sp>
      <p:sp>
        <p:nvSpPr>
          <p:cNvPr id="10" name="文本框 9"/>
          <p:cNvSpPr txBox="1"/>
          <p:nvPr/>
        </p:nvSpPr>
        <p:spPr>
          <a:xfrm>
            <a:off x="132521" y="6472898"/>
            <a:ext cx="11737893" cy="370999"/>
          </a:xfrm>
          <a:prstGeom prst="rect">
            <a:avLst/>
          </a:prstGeom>
          <a:noFill/>
        </p:spPr>
        <p:txBody>
          <a:bodyPr wrap="square" rtlCol="0">
            <a:spAutoFit/>
          </a:bodyPr>
          <a:lstStyle/>
          <a:p>
            <a:pPr algn="l">
              <a:lnSpc>
                <a:spcPct val="125000"/>
              </a:lnSpc>
            </a:pPr>
            <a:r>
              <a:rPr lang="en-GB" altLang="zh-CN" sz="1600" b="0" i="0" dirty="0">
                <a:effectLst/>
                <a:highlight>
                  <a:srgbClr val="FFFFFF"/>
                </a:highlight>
                <a:latin typeface="Times New Roman" panose="02020603050405020304" pitchFamily="18" charset="0"/>
              </a:rPr>
              <a:t>Bai, Z., Luo, T., Xu, Z.-Q. J. &amp; Zhang, Y. (2022), ‘Embedding principle in depth for the loss</a:t>
            </a:r>
            <a:r>
              <a:rPr lang="zh-CN" altLang="en-US" sz="1600" b="0" i="0" dirty="0">
                <a:effectLst/>
                <a:highlight>
                  <a:srgbClr val="FFFFFF"/>
                </a:highlight>
                <a:latin typeface="Times New Roman" panose="02020603050405020304" pitchFamily="18" charset="0"/>
              </a:rPr>
              <a:t> </a:t>
            </a:r>
            <a:r>
              <a:rPr lang="en-GB" altLang="zh-CN" sz="1600" b="0" i="0" dirty="0">
                <a:effectLst/>
                <a:highlight>
                  <a:srgbClr val="FFFFFF"/>
                </a:highlight>
                <a:latin typeface="Times New Roman" panose="02020603050405020304" pitchFamily="18" charset="0"/>
              </a:rPr>
              <a:t>landscape analysis of deep neural networks’.</a:t>
            </a:r>
            <a:endParaRPr kumimoji="1" lang="zh-CN" altLang="en-US" sz="1600" dirty="0"/>
          </a:p>
        </p:txBody>
      </p:sp>
      <mc:AlternateContent xmlns:mc="http://schemas.openxmlformats.org/markup-compatibility/2006" xmlns:a14="http://schemas.microsoft.com/office/drawing/2010/main">
        <mc:Choice Requires="a14">
          <p:sp>
            <p:nvSpPr>
              <p:cNvPr id="12" name="文本框 11"/>
              <p:cNvSpPr txBox="1"/>
              <p:nvPr/>
            </p:nvSpPr>
            <p:spPr>
              <a:xfrm>
                <a:off x="9225958" y="2589242"/>
                <a:ext cx="30256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2000" u="none" strike="noStrike" kern="1200" cap="none" spc="0" normalizeH="0" baseline="0" noProof="0">
                        <a:ln>
                          <a:noFill/>
                        </a:ln>
                        <a:solidFill>
                          <a:srgbClr val="B61616"/>
                        </a:solidFill>
                        <a:effectLst/>
                        <a:uLnTx/>
                        <a:uFillTx/>
                        <a:latin typeface="Cambria Math" panose="02040503050406030204" pitchFamily="18" charset="0"/>
                        <a:cs typeface="+mn-cs"/>
                      </a:rPr>
                      <m:t>𝜎</m:t>
                    </m:r>
                    <m:d>
                      <m:dPr>
                        <m:ctrlPr>
                          <a:rPr kumimoji="0" lang="en-US" altLang="zh-CN" sz="2000" i="1" u="none" strike="noStrike" kern="1200" cap="none" spc="0" normalizeH="0" baseline="0" noProof="0">
                            <a:ln>
                              <a:noFill/>
                            </a:ln>
                            <a:solidFill>
                              <a:srgbClr val="B61616"/>
                            </a:solidFill>
                            <a:effectLst/>
                            <a:uLnTx/>
                            <a:uFillTx/>
                            <a:latin typeface="Cambria Math" panose="02040503050406030204" pitchFamily="18" charset="0"/>
                            <a:cs typeface="+mn-cs"/>
                          </a:rPr>
                        </m:ctrlPr>
                      </m:dPr>
                      <m:e>
                        <m:r>
                          <a:rPr kumimoji="0" lang="en-US" altLang="zh-CN" sz="2000" u="none" strike="noStrike" kern="1200" cap="none" spc="0" normalizeH="0" baseline="0" noProof="0">
                            <a:ln>
                              <a:noFill/>
                            </a:ln>
                            <a:solidFill>
                              <a:srgbClr val="B61616"/>
                            </a:solidFill>
                            <a:effectLst/>
                            <a:uLnTx/>
                            <a:uFillTx/>
                            <a:latin typeface="Cambria Math" panose="02040503050406030204" pitchFamily="18" charset="0"/>
                            <a:cs typeface="+mn-cs"/>
                          </a:rPr>
                          <m:t>𝑥</m:t>
                        </m:r>
                      </m:e>
                    </m:d>
                    <m:r>
                      <a:rPr kumimoji="0" lang="en-US" altLang="zh-CN" sz="2000" u="none" strike="noStrike" kern="1200" cap="none" spc="0" normalizeH="0" baseline="0" noProof="0" smtClean="0">
                        <a:ln>
                          <a:noFill/>
                        </a:ln>
                        <a:solidFill>
                          <a:srgbClr val="B61616"/>
                        </a:solidFill>
                        <a:effectLst/>
                        <a:uLnTx/>
                        <a:uFillTx/>
                        <a:latin typeface="Cambria Math" panose="02040503050406030204" pitchFamily="18" charset="0"/>
                        <a:cs typeface="+mn-cs"/>
                      </a:rPr>
                      <m:t>=</m:t>
                    </m:r>
                  </m:oMath>
                </a14:m>
                <a:r>
                  <a:rPr kumimoji="0" lang="en-US" altLang="zh-CN" sz="20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rPr>
                  <a:t>ReLU(x)=max(0,x)</a:t>
                </a:r>
                <a:endParaRPr kumimoji="0" lang="zh-CN" altLang="en-US" sz="20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9225958" y="2589242"/>
                <a:ext cx="3025698" cy="400110"/>
              </a:xfrm>
              <a:prstGeom prst="rect">
                <a:avLst/>
              </a:prstGeom>
              <a:blipFill rotWithShape="1">
                <a:blip r:embed="rId4"/>
                <a:stretch>
                  <a:fillRect l="-1" t="-87" r="20" b="102"/>
                </a:stretch>
              </a:blipFill>
            </p:spPr>
            <p:txBody>
              <a:bodyPr/>
              <a:lstStyle/>
              <a:p>
                <a:r>
                  <a:rPr lang="zh-CN" altLang="en-US">
                    <a:noFill/>
                  </a:rPr>
                  <a:t> </a:t>
                </a:r>
              </a:p>
            </p:txBody>
          </p:sp>
        </mc:Fallback>
      </mc:AlternateContent>
      <p:cxnSp>
        <p:nvCxnSpPr>
          <p:cNvPr id="13" name="直接连接符 12"/>
          <p:cNvCxnSpPr/>
          <p:nvPr/>
        </p:nvCxnSpPr>
        <p:spPr>
          <a:xfrm flipH="1">
            <a:off x="11071503" y="3043030"/>
            <a:ext cx="798911" cy="14308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35075" y="4447393"/>
            <a:ext cx="1058091"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4262705" cy="646331"/>
          </a:xfrm>
          <a:prstGeom prst="rect">
            <a:avLst/>
          </a:prstGeom>
          <a:noFill/>
        </p:spPr>
        <p:txBody>
          <a:bodyPr wrap="none" rtlCol="0">
            <a:spAutoFit/>
          </a:bodyPr>
          <a:lstStyle/>
          <a:p>
            <a:r>
              <a:rPr kumimoji="1" lang="zh-CN" altLang="en-US" sz="3600" dirty="0"/>
              <a:t>深度上的嵌入原则   </a:t>
            </a:r>
          </a:p>
        </p:txBody>
      </p:sp>
      <p:sp>
        <p:nvSpPr>
          <p:cNvPr id="9" name="文本框 8"/>
          <p:cNvSpPr txBox="1"/>
          <p:nvPr/>
        </p:nvSpPr>
        <p:spPr>
          <a:xfrm>
            <a:off x="318052" y="831861"/>
            <a:ext cx="11476382" cy="411651"/>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sz="1800" dirty="0">
                <a:effectLst/>
                <a:latin typeface="FandolSong-Regular-Identity-H"/>
              </a:rPr>
              <a:t>在深网络的训练过程中，这些从浅网络中嵌入的临界点是可以实际经历的吗？</a:t>
            </a:r>
            <a:endParaRPr lang="en-US" altLang="zh-CN" sz="1800" dirty="0">
              <a:effectLst/>
              <a:latin typeface="FandolSong-Regular-Identity-H"/>
            </a:endParaRPr>
          </a:p>
        </p:txBody>
      </p:sp>
      <p:pic>
        <p:nvPicPr>
          <p:cNvPr id="2" name="图片 1"/>
          <p:cNvPicPr>
            <a:picLocks noChangeAspect="1"/>
          </p:cNvPicPr>
          <p:nvPr/>
        </p:nvPicPr>
        <p:blipFill>
          <a:blip r:embed="rId3"/>
          <a:stretch>
            <a:fillRect/>
          </a:stretch>
        </p:blipFill>
        <p:spPr>
          <a:xfrm>
            <a:off x="791816" y="1283268"/>
            <a:ext cx="9885886" cy="3690731"/>
          </a:xfrm>
          <a:prstGeom prst="rect">
            <a:avLst/>
          </a:prstGeom>
        </p:spPr>
      </p:pic>
      <p:sp>
        <p:nvSpPr>
          <p:cNvPr id="4" name="文本框 3"/>
          <p:cNvSpPr txBox="1"/>
          <p:nvPr/>
        </p:nvSpPr>
        <p:spPr>
          <a:xfrm>
            <a:off x="119269" y="5345894"/>
            <a:ext cx="11873948" cy="1449884"/>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800" dirty="0">
                <a:effectLst/>
                <a:latin typeface="FandolSong-Regular-Identity-H"/>
              </a:rPr>
              <a:t>三隐藏层神经网络首先在与单隐藏层网络相同的损失值处</a:t>
            </a:r>
            <a:r>
              <a:rPr lang="zh-CN" altLang="en-US" sz="1800" b="1" dirty="0">
                <a:solidFill>
                  <a:srgbClr val="FF0000"/>
                </a:solidFill>
                <a:effectLst/>
                <a:latin typeface="FandolSong-Regular-Identity-H"/>
              </a:rPr>
              <a:t>发生停滞</a:t>
            </a:r>
            <a:r>
              <a:rPr lang="en-US" altLang="zh-CN" sz="1800" b="1" dirty="0">
                <a:solidFill>
                  <a:srgbClr val="FF0000"/>
                </a:solidFill>
                <a:effectLst/>
                <a:latin typeface="FandolSong-Regular-Identity-H"/>
              </a:rPr>
              <a:t> </a:t>
            </a:r>
            <a:r>
              <a:rPr lang="en-US" altLang="zh-CN" sz="1800" dirty="0">
                <a:effectLst/>
                <a:latin typeface="FandolSong-Regular-Identity-H"/>
              </a:rPr>
              <a:t>(</a:t>
            </a:r>
            <a:r>
              <a:rPr lang="zh-CN" altLang="en-US" sz="1800" dirty="0">
                <a:effectLst/>
                <a:latin typeface="FandolSong-Regular-Identity-H"/>
              </a:rPr>
              <a:t>图 </a:t>
            </a:r>
            <a:r>
              <a:rPr lang="en-US" altLang="zh-CN" sz="1800" dirty="0">
                <a:effectLst/>
                <a:latin typeface="LMRoman10-Regular-Identity-H"/>
              </a:rPr>
              <a:t>1.12(</a:t>
            </a:r>
            <a:r>
              <a:rPr lang="en-GB" altLang="zh-CN" dirty="0">
                <a:latin typeface="LMRoman10-Regular-Identity-H"/>
              </a:rPr>
              <a:t>a</a:t>
            </a:r>
            <a:r>
              <a:rPr lang="en-GB" altLang="zh-CN" sz="1800" dirty="0">
                <a:effectLst/>
                <a:latin typeface="LMRoman10-Regular-Identity-H"/>
              </a:rPr>
              <a:t>) </a:t>
            </a:r>
            <a:r>
              <a:rPr lang="en-US" altLang="zh-CN" sz="1800" dirty="0">
                <a:effectLst/>
                <a:latin typeface="FandolSong-Regular-Identity-H"/>
              </a:rPr>
              <a:t>)</a:t>
            </a:r>
          </a:p>
          <a:p>
            <a:pPr marL="285750" indent="-285750">
              <a:lnSpc>
                <a:spcPct val="125000"/>
              </a:lnSpc>
              <a:buFont typeface="Arial" panose="020B0604020202020204" pitchFamily="34" charset="0"/>
              <a:buChar char="•"/>
            </a:pPr>
            <a:r>
              <a:rPr lang="zh-CN" altLang="en-US" sz="1800" dirty="0">
                <a:effectLst/>
                <a:latin typeface="FandolSong-Regular-Identity-H"/>
              </a:rPr>
              <a:t>三隐藏层的网络在停滞点处展示出几乎与单隐层网络</a:t>
            </a:r>
            <a:r>
              <a:rPr lang="zh-CN" altLang="en-US" sz="1800" b="1" dirty="0">
                <a:solidFill>
                  <a:srgbClr val="FF0000"/>
                </a:solidFill>
                <a:effectLst/>
                <a:latin typeface="FandolSong-Regular-Identity-H"/>
              </a:rPr>
              <a:t>相同的输出函数</a:t>
            </a:r>
            <a:r>
              <a:rPr lang="en-US" altLang="zh-CN" sz="1800" b="1" dirty="0">
                <a:solidFill>
                  <a:srgbClr val="FF0000"/>
                </a:solidFill>
                <a:effectLst/>
                <a:latin typeface="FandolSong-Regular-Identity-H"/>
              </a:rPr>
              <a:t> </a:t>
            </a:r>
            <a:r>
              <a:rPr lang="en-US" altLang="zh-CN" sz="1800" dirty="0">
                <a:effectLst/>
                <a:latin typeface="FandolSong-Regular-Identity-H"/>
              </a:rPr>
              <a:t>(</a:t>
            </a:r>
            <a:r>
              <a:rPr lang="zh-CN" altLang="en-US" sz="1800" dirty="0">
                <a:effectLst/>
                <a:latin typeface="FandolSong-Regular-Identity-H"/>
              </a:rPr>
              <a:t>图 </a:t>
            </a:r>
            <a:r>
              <a:rPr lang="en-US" altLang="zh-CN" sz="1800" dirty="0">
                <a:effectLst/>
                <a:latin typeface="LMRoman10-Regular-Identity-H"/>
              </a:rPr>
              <a:t>1.12(</a:t>
            </a:r>
            <a:r>
              <a:rPr lang="en-GB" altLang="zh-CN" dirty="0">
                <a:latin typeface="LMRoman10-Regular-Identity-H"/>
              </a:rPr>
              <a:t>b</a:t>
            </a:r>
            <a:r>
              <a:rPr lang="en-GB" altLang="zh-CN" sz="1800" dirty="0">
                <a:effectLst/>
                <a:latin typeface="LMRoman10-Regular-Identity-H"/>
              </a:rPr>
              <a:t>) </a:t>
            </a:r>
            <a:r>
              <a:rPr lang="en-US" altLang="zh-CN" sz="1800" dirty="0">
                <a:effectLst/>
                <a:latin typeface="FandolSong-Regular-Identity-H"/>
              </a:rPr>
              <a:t>)</a:t>
            </a:r>
          </a:p>
          <a:p>
            <a:pPr marL="285750" indent="-285750">
              <a:lnSpc>
                <a:spcPct val="125000"/>
              </a:lnSpc>
              <a:buFont typeface="Arial" panose="020B0604020202020204" pitchFamily="34" charset="0"/>
              <a:buChar char="•"/>
            </a:pPr>
            <a:r>
              <a:rPr lang="zh-CN" altLang="en-US" sz="1800" dirty="0">
                <a:effectLst/>
                <a:latin typeface="FandolSong-Regular-Identity-H"/>
              </a:rPr>
              <a:t>使用皮尔逊相关系数来描述一层的线性化程度</a:t>
            </a:r>
            <a:r>
              <a:rPr lang="zh-CN" altLang="en-GB" sz="1800" dirty="0">
                <a:effectLst/>
                <a:latin typeface="FandolSong-Regular-Identity-H"/>
              </a:rPr>
              <a:t>，</a:t>
            </a:r>
            <a:r>
              <a:rPr lang="zh-CN" altLang="en-US" sz="1800" dirty="0">
                <a:effectLst/>
                <a:latin typeface="FandolSong-Regular-Identity-H"/>
              </a:rPr>
              <a:t>前两个隐藏层在停滞期间显示出</a:t>
            </a:r>
            <a:r>
              <a:rPr lang="zh-CN" altLang="en-US" sz="1800" b="1" dirty="0">
                <a:solidFill>
                  <a:srgbClr val="FF0000"/>
                </a:solidFill>
                <a:effectLst/>
                <a:latin typeface="FandolSong-Regular-Identity-H"/>
              </a:rPr>
              <a:t>强烈的层线性化特征</a:t>
            </a:r>
            <a:r>
              <a:rPr lang="zh-CN" altLang="en-US" sz="1800" dirty="0">
                <a:effectLst/>
                <a:latin typeface="FandolSong-Regular-Identity-H"/>
              </a:rPr>
              <a:t>（图 </a:t>
            </a:r>
            <a:r>
              <a:rPr lang="en-US" altLang="zh-CN" sz="1800" dirty="0">
                <a:effectLst/>
                <a:latin typeface="LMRoman10-Regular-Identity-H"/>
              </a:rPr>
              <a:t>1.12(</a:t>
            </a:r>
            <a:r>
              <a:rPr lang="en-GB" altLang="zh-CN" sz="1800" dirty="0">
                <a:effectLst/>
                <a:latin typeface="LMRoman10-Regular-Identity-H"/>
              </a:rPr>
              <a:t>c))</a:t>
            </a:r>
            <a:endParaRPr lang="en-US" altLang="zh-CN" sz="1800" dirty="0">
              <a:effectLst/>
              <a:latin typeface="FandolSong-Regular-Identity-H"/>
            </a:endParaRPr>
          </a:p>
          <a:p>
            <a:pPr marL="285750" indent="-285750">
              <a:lnSpc>
                <a:spcPct val="125000"/>
              </a:lnSpc>
              <a:buFont typeface="Arial" panose="020B0604020202020204" pitchFamily="34" charset="0"/>
              <a:buChar char="•"/>
            </a:pPr>
            <a:r>
              <a:rPr lang="zh-CN" altLang="en-US" sz="1800" dirty="0">
                <a:effectLst/>
                <a:latin typeface="FandolSong-Regular-Identity-H"/>
              </a:rPr>
              <a:t>将线性化层的权重合并到前面的层，刚好对应到单隐藏层网络的一个</a:t>
            </a:r>
            <a:r>
              <a:rPr lang="zh-CN" altLang="en-US" sz="1800" b="1" dirty="0">
                <a:solidFill>
                  <a:srgbClr val="FF0000"/>
                </a:solidFill>
                <a:effectLst/>
                <a:latin typeface="FandolSong-Regular-Identity-H"/>
              </a:rPr>
              <a:t>临界点</a:t>
            </a:r>
            <a:r>
              <a:rPr lang="en-US" altLang="zh-CN" sz="1800" dirty="0">
                <a:effectLst/>
                <a:latin typeface="FandolSong-Regular-Identity-H"/>
              </a:rPr>
              <a:t> (</a:t>
            </a:r>
            <a:r>
              <a:rPr lang="zh-CN" altLang="en-US" sz="1800" dirty="0">
                <a:effectLst/>
                <a:latin typeface="FandolSong-Regular-Identity-H"/>
              </a:rPr>
              <a:t>图 </a:t>
            </a:r>
            <a:r>
              <a:rPr lang="en-US" altLang="zh-CN" sz="1800" dirty="0">
                <a:effectLst/>
                <a:latin typeface="LMRoman10-Regular-Identity-H"/>
              </a:rPr>
              <a:t>1.12(</a:t>
            </a:r>
            <a:r>
              <a:rPr lang="en-GB" altLang="zh-CN" sz="1800" dirty="0">
                <a:effectLst/>
                <a:latin typeface="LMRoman10-Regular-Identity-H"/>
              </a:rPr>
              <a:t>d) </a:t>
            </a:r>
            <a:r>
              <a:rPr lang="en-US" altLang="zh-CN" sz="1800" dirty="0">
                <a:effectLst/>
                <a:latin typeface="FandolSong-Regular-Identity-H"/>
              </a:rPr>
              <a:t>)</a:t>
            </a:r>
            <a:endParaRPr lang="zh-CN" altLang="en-US" dirty="0"/>
          </a:p>
        </p:txBody>
      </p:sp>
      <p:sp>
        <p:nvSpPr>
          <p:cNvPr id="5" name="文本框 4"/>
          <p:cNvSpPr txBox="1"/>
          <p:nvPr/>
        </p:nvSpPr>
        <p:spPr>
          <a:xfrm>
            <a:off x="185531" y="4823793"/>
            <a:ext cx="646331" cy="406522"/>
          </a:xfrm>
          <a:prstGeom prst="rect">
            <a:avLst/>
          </a:prstGeom>
          <a:noFill/>
        </p:spPr>
        <p:txBody>
          <a:bodyPr wrap="none" rtlCol="0">
            <a:spAutoFit/>
          </a:bodyPr>
          <a:lstStyle/>
          <a:p>
            <a:pPr algn="l">
              <a:lnSpc>
                <a:spcPct val="125000"/>
              </a:lnSpc>
            </a:pPr>
            <a:r>
              <a:rPr kumimoji="1" lang="zh-CN" altLang="en-US" b="1" dirty="0"/>
              <a:t>现象</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1492716" cy="646331"/>
          </a:xfrm>
          <a:prstGeom prst="rect">
            <a:avLst/>
          </a:prstGeom>
          <a:noFill/>
        </p:spPr>
        <p:txBody>
          <a:bodyPr wrap="none" rtlCol="0">
            <a:spAutoFit/>
          </a:bodyPr>
          <a:lstStyle/>
          <a:p>
            <a:r>
              <a:rPr kumimoji="1" lang="zh-CN" altLang="en-US" sz="3600" dirty="0"/>
              <a:t>习题   </a:t>
            </a:r>
          </a:p>
        </p:txBody>
      </p:sp>
      <p:pic>
        <p:nvPicPr>
          <p:cNvPr id="3" name="图片 2"/>
          <p:cNvPicPr>
            <a:picLocks noChangeAspect="1"/>
          </p:cNvPicPr>
          <p:nvPr/>
        </p:nvPicPr>
        <p:blipFill>
          <a:blip r:embed="rId3"/>
          <a:stretch>
            <a:fillRect/>
          </a:stretch>
        </p:blipFill>
        <p:spPr>
          <a:xfrm>
            <a:off x="473764" y="1076935"/>
            <a:ext cx="10018477" cy="3296282"/>
          </a:xfrm>
          <a:prstGeom prst="rect">
            <a:avLst/>
          </a:prstGeom>
        </p:spPr>
      </p:pic>
      <p:pic>
        <p:nvPicPr>
          <p:cNvPr id="4" name="图片 3"/>
          <p:cNvPicPr>
            <a:picLocks noChangeAspect="1"/>
          </p:cNvPicPr>
          <p:nvPr/>
        </p:nvPicPr>
        <p:blipFill>
          <a:blip r:embed="rId4"/>
          <a:stretch>
            <a:fillRect/>
          </a:stretch>
        </p:blipFill>
        <p:spPr>
          <a:xfrm>
            <a:off x="473764" y="4618291"/>
            <a:ext cx="7772400" cy="108718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1492716" cy="646331"/>
          </a:xfrm>
          <a:prstGeom prst="rect">
            <a:avLst/>
          </a:prstGeom>
          <a:noFill/>
        </p:spPr>
        <p:txBody>
          <a:bodyPr wrap="none" rtlCol="0">
            <a:spAutoFit/>
          </a:bodyPr>
          <a:lstStyle/>
          <a:p>
            <a:r>
              <a:rPr kumimoji="1" lang="zh-CN" altLang="en-US" sz="3600" dirty="0"/>
              <a:t>习题   </a:t>
            </a:r>
          </a:p>
        </p:txBody>
      </p:sp>
      <p:pic>
        <p:nvPicPr>
          <p:cNvPr id="5" name="图片 4"/>
          <p:cNvPicPr>
            <a:picLocks noChangeAspect="1"/>
          </p:cNvPicPr>
          <p:nvPr/>
        </p:nvPicPr>
        <p:blipFill>
          <a:blip r:embed="rId3"/>
          <a:stretch>
            <a:fillRect/>
          </a:stretch>
        </p:blipFill>
        <p:spPr>
          <a:xfrm>
            <a:off x="911085" y="858367"/>
            <a:ext cx="9213576" cy="58794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4795" y="2716696"/>
            <a:ext cx="8802410" cy="930063"/>
          </a:xfrm>
          <a:prstGeom prst="rect">
            <a:avLst/>
          </a:prstGeom>
          <a:noFill/>
        </p:spPr>
        <p:txBody>
          <a:bodyPr wrap="none" rtlCol="0">
            <a:spAutoFit/>
          </a:bodyPr>
          <a:lstStyle/>
          <a:p>
            <a:pPr algn="l">
              <a:lnSpc>
                <a:spcPct val="125000"/>
              </a:lnSpc>
            </a:pPr>
            <a:r>
              <a:rPr kumimoji="1" lang="zh-CN" altLang="en-US" sz="4800" b="1" dirty="0"/>
              <a:t>基础篇：宽度相似性与嵌入原则</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318052" y="185530"/>
            <a:ext cx="1492716" cy="646331"/>
          </a:xfrm>
          <a:prstGeom prst="rect">
            <a:avLst/>
          </a:prstGeom>
          <a:noFill/>
        </p:spPr>
        <p:txBody>
          <a:bodyPr wrap="none" rtlCol="0">
            <a:spAutoFit/>
          </a:bodyPr>
          <a:lstStyle/>
          <a:p>
            <a:r>
              <a:rPr kumimoji="1" lang="zh-CN" altLang="en-US" sz="3600" dirty="0"/>
              <a:t>习题   </a:t>
            </a:r>
          </a:p>
        </p:txBody>
      </p:sp>
      <p:pic>
        <p:nvPicPr>
          <p:cNvPr id="2" name="图片 1"/>
          <p:cNvPicPr>
            <a:picLocks noChangeAspect="1"/>
          </p:cNvPicPr>
          <p:nvPr/>
        </p:nvPicPr>
        <p:blipFill>
          <a:blip r:embed="rId3"/>
          <a:stretch>
            <a:fillRect/>
          </a:stretch>
        </p:blipFill>
        <p:spPr>
          <a:xfrm>
            <a:off x="738808" y="1502450"/>
            <a:ext cx="9465365" cy="26266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8052" y="185530"/>
            <a:ext cx="2492990" cy="646331"/>
          </a:xfrm>
          <a:prstGeom prst="rect">
            <a:avLst/>
          </a:prstGeom>
          <a:noFill/>
        </p:spPr>
        <p:txBody>
          <a:bodyPr wrap="none" rtlCol="0">
            <a:spAutoFit/>
          </a:bodyPr>
          <a:lstStyle/>
          <a:p>
            <a:r>
              <a:rPr kumimoji="1" lang="zh-CN" altLang="en-US" sz="3600" dirty="0"/>
              <a:t>宽度相似性</a:t>
            </a:r>
          </a:p>
        </p:txBody>
      </p:sp>
      <p:sp>
        <p:nvSpPr>
          <p:cNvPr id="3" name="文本框 2"/>
          <p:cNvSpPr txBox="1"/>
          <p:nvPr/>
        </p:nvSpPr>
        <p:spPr>
          <a:xfrm>
            <a:off x="161107" y="891497"/>
            <a:ext cx="11871867" cy="420821"/>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b="0" i="0" dirty="0">
                <a:effectLst/>
                <a:highlight>
                  <a:srgbClr val="FFFFFF"/>
                </a:highlight>
                <a:latin typeface="Courier New" panose="02070309020205020404" pitchFamily="49" charset="0"/>
              </a:rPr>
              <a:t>将不同宽度的网络训练所得的损失曲线并置对比时，便观察到了一种令人惊奇的规律：</a:t>
            </a:r>
            <a:endParaRPr lang="en-US" altLang="zh-CN" b="0" i="0" dirty="0">
              <a:effectLst/>
              <a:highlight>
                <a:srgbClr val="FFFFFF"/>
              </a:highlight>
              <a:latin typeface="Courier New" panose="02070309020205020404" pitchFamily="49" charset="0"/>
            </a:endParaRPr>
          </a:p>
        </p:txBody>
      </p:sp>
      <p:pic>
        <p:nvPicPr>
          <p:cNvPr id="5" name="图片 4"/>
          <p:cNvPicPr>
            <a:picLocks noChangeAspect="1"/>
          </p:cNvPicPr>
          <p:nvPr/>
        </p:nvPicPr>
        <p:blipFill>
          <a:blip r:embed="rId2"/>
          <a:stretch>
            <a:fillRect/>
          </a:stretch>
        </p:blipFill>
        <p:spPr>
          <a:xfrm>
            <a:off x="487017" y="1366785"/>
            <a:ext cx="6913185" cy="3805950"/>
          </a:xfrm>
          <a:prstGeom prst="rect">
            <a:avLst/>
          </a:prstGeom>
        </p:spPr>
      </p:pic>
      <p:sp>
        <p:nvSpPr>
          <p:cNvPr id="7" name="文本框 6"/>
          <p:cNvSpPr txBox="1"/>
          <p:nvPr/>
        </p:nvSpPr>
        <p:spPr>
          <a:xfrm>
            <a:off x="76056" y="5227203"/>
            <a:ext cx="11956918" cy="1444626"/>
          </a:xfrm>
          <a:prstGeom prst="rect">
            <a:avLst/>
          </a:prstGeom>
          <a:noFill/>
        </p:spPr>
        <p:txBody>
          <a:bodyPr wrap="square" rtlCol="0">
            <a:spAutoFit/>
          </a:bodyPr>
          <a:lstStyle/>
          <a:p>
            <a:pPr>
              <a:lnSpc>
                <a:spcPct val="125000"/>
              </a:lnSpc>
            </a:pPr>
            <a:r>
              <a:rPr lang="zh-CN" altLang="en-US" dirty="0">
                <a:highlight>
                  <a:srgbClr val="FFFFFF"/>
                </a:highlight>
                <a:latin typeface="Courier New" panose="02070309020205020404" pitchFamily="49" charset="0"/>
              </a:rPr>
              <a:t>思考：</a:t>
            </a:r>
            <a:endParaRPr lang="en-US" altLang="zh-CN" b="0" i="0" dirty="0">
              <a:effectLst/>
              <a:highlight>
                <a:srgbClr val="FFFFFF"/>
              </a:highlight>
              <a:latin typeface="Courier New" panose="02070309020205020404" pitchFamily="49" charset="0"/>
            </a:endParaRPr>
          </a:p>
          <a:p>
            <a:pPr marL="285750" indent="-285750">
              <a:lnSpc>
                <a:spcPct val="125000"/>
              </a:lnSpc>
              <a:buFont typeface="Wingdings" panose="05000000000000000000" pitchFamily="2" charset="2"/>
              <a:buChar char="Ø"/>
            </a:pPr>
            <a:r>
              <a:rPr lang="zh-CN" altLang="en-US" b="0" i="0" dirty="0">
                <a:effectLst/>
                <a:highlight>
                  <a:srgbClr val="FFFFFF"/>
                </a:highlight>
                <a:latin typeface="Courier New" panose="02070309020205020404" pitchFamily="49" charset="0"/>
              </a:rPr>
              <a:t>停滞指的是在训练的某些阶段，损失值下降变得异常缓慢，这通常意味着训练轨迹出现在</a:t>
            </a:r>
            <a:r>
              <a:rPr lang="zh-CN" altLang="en-US" b="1" i="0" dirty="0">
                <a:solidFill>
                  <a:srgbClr val="FF0000"/>
                </a:solidFill>
                <a:effectLst/>
                <a:highlight>
                  <a:srgbClr val="FFFFFF"/>
                </a:highlight>
                <a:latin typeface="Courier New" panose="02070309020205020404" pitchFamily="49" charset="0"/>
              </a:rPr>
              <a:t>临界点（梯度为零）</a:t>
            </a:r>
            <a:r>
              <a:rPr lang="zh-CN" altLang="en-US" b="0" i="0" dirty="0">
                <a:effectLst/>
                <a:highlight>
                  <a:srgbClr val="FFFFFF"/>
                </a:highlight>
                <a:latin typeface="Courier New" panose="02070309020205020404" pitchFamily="49" charset="0"/>
              </a:rPr>
              <a:t>附近</a:t>
            </a:r>
            <a:endParaRPr lang="en-US" altLang="zh-CN" b="0" i="0" dirty="0">
              <a:effectLst/>
              <a:highlight>
                <a:srgbClr val="FFFFFF"/>
              </a:highlight>
              <a:latin typeface="Courier New" panose="02070309020205020404" pitchFamily="49" charset="0"/>
            </a:endParaRPr>
          </a:p>
          <a:p>
            <a:pPr marL="285750" indent="-285750">
              <a:lnSpc>
                <a:spcPct val="125000"/>
              </a:lnSpc>
              <a:buFont typeface="Wingdings" panose="05000000000000000000" pitchFamily="2" charset="2"/>
              <a:buChar char="Ø"/>
            </a:pPr>
            <a:r>
              <a:rPr lang="zh-CN" altLang="en-US" b="0" i="0" dirty="0">
                <a:effectLst/>
                <a:highlight>
                  <a:srgbClr val="FFFFFF"/>
                </a:highlight>
                <a:latin typeface="Courier New" panose="02070309020205020404" pitchFamily="49" charset="0"/>
              </a:rPr>
              <a:t>不同宽度网络的临界点之间，是否存在着某种本质上的联系？例如，</a:t>
            </a:r>
            <a:r>
              <a:rPr lang="zh-CN" altLang="en-US" b="1" i="0" dirty="0">
                <a:solidFill>
                  <a:srgbClr val="FF0000"/>
                </a:solidFill>
                <a:effectLst/>
                <a:highlight>
                  <a:srgbClr val="FFFFFF"/>
                </a:highlight>
                <a:latin typeface="Courier New" panose="02070309020205020404" pitchFamily="49" charset="0"/>
              </a:rPr>
              <a:t>是否始终存在损失值相同的临界点</a:t>
            </a:r>
            <a:r>
              <a:rPr lang="en-US" altLang="zh-CN" b="1" i="0" dirty="0">
                <a:solidFill>
                  <a:srgbClr val="FF0000"/>
                </a:solidFill>
                <a:effectLst/>
                <a:highlight>
                  <a:srgbClr val="FFFFFF"/>
                </a:highlight>
                <a:latin typeface="Times New Roman" panose="02020603050405020304" pitchFamily="18" charset="0"/>
              </a:rPr>
              <a:t>?</a:t>
            </a:r>
            <a:endParaRPr lang="en-US" altLang="zh-CN" b="1" dirty="0">
              <a:solidFill>
                <a:srgbClr val="FF0000"/>
              </a:solidFill>
              <a:highlight>
                <a:srgbClr val="FFFFFF"/>
              </a:highlight>
              <a:latin typeface="Courier New" panose="02070309020205020404" pitchFamily="49" charset="0"/>
            </a:endParaRPr>
          </a:p>
          <a:p>
            <a:pPr marL="285750" indent="-285750">
              <a:lnSpc>
                <a:spcPct val="125000"/>
              </a:lnSpc>
              <a:buFont typeface="Wingdings" panose="05000000000000000000" pitchFamily="2" charset="2"/>
              <a:buChar char="Ø"/>
            </a:pPr>
            <a:r>
              <a:rPr lang="zh-CN" altLang="en-US" b="0" i="0" dirty="0">
                <a:effectLst/>
                <a:latin typeface="Courier New" panose="02070309020205020404" pitchFamily="49" charset="0"/>
              </a:rPr>
              <a:t>不同宽度的网络其参数维度不同，如何在这些</a:t>
            </a:r>
            <a:r>
              <a:rPr lang="zh-CN" altLang="en-US" b="1" i="0" dirty="0">
                <a:solidFill>
                  <a:srgbClr val="FF0000"/>
                </a:solidFill>
                <a:effectLst/>
                <a:latin typeface="Courier New" panose="02070309020205020404" pitchFamily="49" charset="0"/>
              </a:rPr>
              <a:t>不同维</a:t>
            </a:r>
            <a:r>
              <a:rPr lang="zh-CN" altLang="en-US" b="1" i="0" dirty="0">
                <a:solidFill>
                  <a:srgbClr val="FF0000"/>
                </a:solidFill>
                <a:effectLst/>
                <a:highlight>
                  <a:srgbClr val="FFFFFF"/>
                </a:highlight>
                <a:latin typeface="Courier New" panose="02070309020205020404" pitchFamily="49" charset="0"/>
              </a:rPr>
              <a:t>度的空间</a:t>
            </a:r>
            <a:r>
              <a:rPr lang="zh-CN" altLang="en-US" b="0" i="0" dirty="0">
                <a:effectLst/>
                <a:highlight>
                  <a:srgbClr val="FFFFFF"/>
                </a:highlight>
                <a:latin typeface="Courier New" panose="02070309020205020404" pitchFamily="49" charset="0"/>
              </a:rPr>
              <a:t>中对比这些临界点？</a:t>
            </a:r>
            <a:endParaRPr lang="zh-CN" altLang="en-US" b="0" i="0" dirty="0">
              <a:effectLst/>
              <a:latin typeface="Lato" panose="020F0502020204030203" pitchFamily="34" charset="0"/>
            </a:endParaRPr>
          </a:p>
        </p:txBody>
      </p:sp>
      <p:sp>
        <p:nvSpPr>
          <p:cNvPr id="8" name="文本框 7"/>
          <p:cNvSpPr txBox="1"/>
          <p:nvPr/>
        </p:nvSpPr>
        <p:spPr>
          <a:xfrm>
            <a:off x="6321287" y="2502691"/>
            <a:ext cx="5565913" cy="767069"/>
          </a:xfrm>
          <a:prstGeom prst="rect">
            <a:avLst/>
          </a:prstGeom>
          <a:noFill/>
        </p:spPr>
        <p:txBody>
          <a:bodyPr wrap="square" rtlCol="0">
            <a:spAutoFit/>
          </a:bodyPr>
          <a:lstStyle/>
          <a:p>
            <a:pPr>
              <a:lnSpc>
                <a:spcPct val="125000"/>
              </a:lnSpc>
            </a:pPr>
            <a:r>
              <a:rPr lang="zh-CN" altLang="en-US" b="0" i="0" dirty="0">
                <a:effectLst/>
                <a:highlight>
                  <a:srgbClr val="FFFFFF"/>
                </a:highlight>
                <a:latin typeface="Courier New" panose="02070309020205020404" pitchFamily="49" charset="0"/>
              </a:rPr>
              <a:t>现象：尽管网络宽度不同，它们的损失值却在几乎相同的点上发生了停滞，揭示出一种</a:t>
            </a:r>
            <a:r>
              <a:rPr lang="zh-CN" altLang="en-US" b="1" i="0" dirty="0">
                <a:solidFill>
                  <a:srgbClr val="FF0000"/>
                </a:solidFill>
                <a:effectLst/>
                <a:highlight>
                  <a:srgbClr val="FFFFFF"/>
                </a:highlight>
                <a:latin typeface="Courier New" panose="02070309020205020404" pitchFamily="49" charset="0"/>
              </a:rPr>
              <a:t>宽度相似性</a:t>
            </a:r>
            <a:r>
              <a:rPr lang="zh-CN" altLang="en-US" b="0" i="0" dirty="0">
                <a:effectLst/>
                <a:highlight>
                  <a:srgbClr val="FFFFFF"/>
                </a:highlight>
                <a:latin typeface="Courier New" panose="02070309020205020404" pitchFamily="49" charset="0"/>
              </a:rPr>
              <a:t>。</a:t>
            </a:r>
            <a:endParaRPr lang="en-US" altLang="zh-CN" b="0" i="0" dirty="0">
              <a:effectLst/>
              <a:highlight>
                <a:srgbClr val="FFFFFF"/>
              </a:highlight>
              <a:latin typeface="Courier New" panose="02070309020205020404" pitchFamily="49" charset="0"/>
            </a:endParaRPr>
          </a:p>
        </p:txBody>
      </p:sp>
      <mc:AlternateContent xmlns:mc="http://schemas.openxmlformats.org/markup-compatibility/2006" xmlns:a14="http://schemas.microsoft.com/office/drawing/2010/main">
        <mc:Choice Requires="a14">
          <p:sp>
            <p:nvSpPr>
              <p:cNvPr id="4" name="文本框 3"/>
              <p:cNvSpPr txBox="1"/>
              <p:nvPr/>
            </p:nvSpPr>
            <p:spPr>
              <a:xfrm>
                <a:off x="8534400" y="3823743"/>
                <a:ext cx="3352800" cy="1163845"/>
              </a:xfrm>
              <a:prstGeom prst="rect">
                <a:avLst/>
              </a:prstGeom>
              <a:noFill/>
            </p:spPr>
            <p:txBody>
              <a:bodyPr wrap="square" rtlCol="0">
                <a:spAutoFit/>
              </a:bodyPr>
              <a:lstStyle/>
              <a:p>
                <a:pPr algn="l">
                  <a:lnSpc>
                    <a:spcPct val="125000"/>
                  </a:lnSpc>
                </a:pPr>
                <a:r>
                  <a:rPr kumimoji="1" lang="zh-CN" altLang="en-US" dirty="0"/>
                  <a:t>动力学：</a:t>
                </a:r>
                <a:endParaRPr kumimoji="1" lang="en-US" altLang="zh-CN" dirty="0"/>
              </a:p>
              <a:p>
                <a:pPr algn="l">
                  <a:lnSpc>
                    <a:spcPct val="125000"/>
                  </a:lnSpc>
                </a:pPr>
                <a14:m>
                  <m:oMathPara xmlns:m="http://schemas.openxmlformats.org/officeDocument/2006/math">
                    <m:oMathParaPr>
                      <m:jc m:val="centerGroup"/>
                    </m:oMathParaPr>
                    <m:oMath xmlns:m="http://schemas.openxmlformats.org/officeDocument/2006/math">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 </m:t>
                          </m:r>
                          <m:r>
                            <a:rPr kumimoji="1" lang="en-US" altLang="zh-CN" b="0" i="1">
                              <a:latin typeface="Cambria Math" panose="02040503050406030204" pitchFamily="18" charset="0"/>
                            </a:rPr>
                            <m:t>𝑑</m:t>
                          </m:r>
                          <m:r>
                            <a:rPr kumimoji="1" lang="en-US" altLang="zh-CN" b="1" i="1" smtClean="0">
                              <a:latin typeface="Cambria Math" panose="02040503050406030204" pitchFamily="18" charset="0"/>
                            </a:rPr>
                            <m:t>𝜽</m:t>
                          </m:r>
                        </m:num>
                        <m:den>
                          <m:r>
                            <a:rPr kumimoji="1" lang="en-US" altLang="zh-CN" b="0" i="1">
                              <a:latin typeface="Cambria Math" panose="02040503050406030204" pitchFamily="18" charset="0"/>
                            </a:rPr>
                            <m:t>𝑑</m:t>
                          </m:r>
                          <m:r>
                            <a:rPr kumimoji="1" lang="en-US" altLang="zh-CN" b="0" i="1" smtClean="0">
                              <a:latin typeface="Cambria Math" panose="02040503050406030204" pitchFamily="18" charset="0"/>
                            </a:rPr>
                            <m:t>𝑡</m:t>
                          </m:r>
                        </m:den>
                      </m:f>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m:t>
                      </m:r>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𝑆</m:t>
                          </m:r>
                        </m:sub>
                      </m:sSub>
                      <m:r>
                        <a:rPr kumimoji="1" lang="en-US" altLang="zh-CN" b="0" i="1" smtClean="0">
                          <a:latin typeface="Cambria Math" panose="02040503050406030204" pitchFamily="18" charset="0"/>
                        </a:rPr>
                        <m:t>(</m:t>
                      </m:r>
                      <m:r>
                        <a:rPr kumimoji="1" lang="en-US" altLang="zh-CN" b="1" i="1" smtClean="0">
                          <a:latin typeface="Cambria Math" panose="02040503050406030204" pitchFamily="18" charset="0"/>
                        </a:rPr>
                        <m:t>𝜽</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8534400" y="3823743"/>
                <a:ext cx="3352800" cy="1163845"/>
              </a:xfrm>
              <a:prstGeom prst="rect">
                <a:avLst/>
              </a:prstGeom>
              <a:blipFill rotWithShape="1">
                <a:blip r:embed="rId3"/>
                <a:stretch>
                  <a:fillRect t="-35" b="2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8052" y="185530"/>
            <a:ext cx="4980851" cy="646331"/>
          </a:xfrm>
          <a:prstGeom prst="rect">
            <a:avLst/>
          </a:prstGeom>
          <a:noFill/>
        </p:spPr>
        <p:txBody>
          <a:bodyPr wrap="none" rtlCol="0">
            <a:spAutoFit/>
          </a:bodyPr>
          <a:lstStyle/>
          <a:p>
            <a:r>
              <a:rPr kumimoji="1" lang="zh-CN" altLang="en-US" sz="3600" dirty="0"/>
              <a:t>损失停滞点的结构分析</a:t>
            </a:r>
          </a:p>
        </p:txBody>
      </p:sp>
      <p:sp>
        <p:nvSpPr>
          <p:cNvPr id="3" name="文本框 2"/>
          <p:cNvSpPr txBox="1"/>
          <p:nvPr/>
        </p:nvSpPr>
        <p:spPr>
          <a:xfrm>
            <a:off x="161107" y="891497"/>
            <a:ext cx="11871867" cy="767069"/>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sz="1800" dirty="0">
                <a:effectLst/>
                <a:latin typeface="FandolSong-Regular-Identity-H"/>
              </a:rPr>
              <a:t>不同宽度的网络在损失停滞点具有相同的损失值，这是否预示着它们在</a:t>
            </a:r>
            <a:r>
              <a:rPr lang="zh-CN" altLang="en-US" sz="1800" b="1" dirty="0">
                <a:solidFill>
                  <a:srgbClr val="FF0000"/>
                </a:solidFill>
                <a:effectLst/>
                <a:latin typeface="FandolSong-Regular-Identity-H"/>
              </a:rPr>
              <a:t>结构层面</a:t>
            </a:r>
            <a:r>
              <a:rPr lang="zh-CN" altLang="en-US" sz="1800" dirty="0">
                <a:effectLst/>
                <a:latin typeface="FandolSong-Regular-Identity-H"/>
              </a:rPr>
              <a:t>上存在着某种程度的相似性</a:t>
            </a:r>
            <a:r>
              <a:rPr lang="en-US" altLang="zh-CN" sz="1800" dirty="0">
                <a:effectLst/>
                <a:latin typeface="FandolSong-Regular-Identity-H"/>
              </a:rPr>
              <a:t>? </a:t>
            </a:r>
            <a:r>
              <a:rPr lang="zh-CN" altLang="en-US" sz="1800" dirty="0">
                <a:effectLst/>
                <a:latin typeface="FandolSong-Bold-Identity-H"/>
              </a:rPr>
              <a:t> </a:t>
            </a:r>
            <a:endParaRPr lang="zh-CN" altLang="en-US" dirty="0"/>
          </a:p>
          <a:p>
            <a:pPr marL="285750" indent="-285750">
              <a:lnSpc>
                <a:spcPct val="125000"/>
              </a:lnSpc>
              <a:buFont typeface="Wingdings" panose="05000000000000000000" pitchFamily="2" charset="2"/>
              <a:buChar char="Ø"/>
            </a:pPr>
            <a:r>
              <a:rPr lang="zh-CN" altLang="en-US" b="0" i="0" dirty="0">
                <a:effectLst/>
                <a:highlight>
                  <a:srgbClr val="FFFFFF"/>
                </a:highlight>
                <a:latin typeface="Courier New" panose="02070309020205020404" pitchFamily="49" charset="0"/>
              </a:rPr>
              <a:t>实验：比较不同宽度网络在同一损失停滞点的</a:t>
            </a:r>
            <a:r>
              <a:rPr lang="zh-CN" altLang="en-US" b="1" i="0" dirty="0">
                <a:solidFill>
                  <a:srgbClr val="FF0000"/>
                </a:solidFill>
                <a:effectLst/>
                <a:highlight>
                  <a:srgbClr val="FFFFFF"/>
                </a:highlight>
                <a:latin typeface="Courier New" panose="02070309020205020404" pitchFamily="49" charset="0"/>
              </a:rPr>
              <a:t>输出行为</a:t>
            </a:r>
            <a:r>
              <a:rPr lang="zh-CN" altLang="en-US" b="0" i="0" dirty="0">
                <a:effectLst/>
                <a:highlight>
                  <a:srgbClr val="FFFFFF"/>
                </a:highlight>
                <a:latin typeface="Courier New" panose="02070309020205020404" pitchFamily="49" charset="0"/>
              </a:rPr>
              <a:t>和</a:t>
            </a:r>
            <a:r>
              <a:rPr lang="zh-CN" altLang="en-US" b="1" i="0" dirty="0">
                <a:solidFill>
                  <a:srgbClr val="FF0000"/>
                </a:solidFill>
                <a:effectLst/>
                <a:highlight>
                  <a:srgbClr val="FFFFFF"/>
                </a:highlight>
                <a:latin typeface="Courier New" panose="02070309020205020404" pitchFamily="49" charset="0"/>
              </a:rPr>
              <a:t>内部表示</a:t>
            </a:r>
            <a:endParaRPr lang="en-US" altLang="zh-CN" b="1" i="0" dirty="0">
              <a:solidFill>
                <a:srgbClr val="FF0000"/>
              </a:solidFill>
              <a:effectLst/>
              <a:highlight>
                <a:srgbClr val="FFFFFF"/>
              </a:highlight>
              <a:latin typeface="Courier New" panose="02070309020205020404" pitchFamily="49" charset="0"/>
            </a:endParaRPr>
          </a:p>
        </p:txBody>
      </p:sp>
      <p:sp>
        <p:nvSpPr>
          <p:cNvPr id="6" name="文本框 5"/>
          <p:cNvSpPr txBox="1"/>
          <p:nvPr/>
        </p:nvSpPr>
        <p:spPr>
          <a:xfrm>
            <a:off x="161107" y="1913383"/>
            <a:ext cx="7465505" cy="420308"/>
          </a:xfrm>
          <a:prstGeom prst="rect">
            <a:avLst/>
          </a:prstGeom>
          <a:noFill/>
        </p:spPr>
        <p:txBody>
          <a:bodyPr wrap="none" rtlCol="0">
            <a:spAutoFit/>
          </a:bodyPr>
          <a:lstStyle/>
          <a:p>
            <a:pPr algn="l">
              <a:lnSpc>
                <a:spcPct val="125000"/>
              </a:lnSpc>
            </a:pPr>
            <a:r>
              <a:rPr lang="zh-CN" altLang="en-US" b="0" i="0" dirty="0">
                <a:effectLst/>
                <a:highlight>
                  <a:srgbClr val="FFFFFF"/>
                </a:highlight>
                <a:latin typeface="Courier New" panose="02070309020205020404" pitchFamily="49" charset="0"/>
              </a:rPr>
              <a:t>选取一个特定的损失值</a:t>
            </a:r>
            <a:r>
              <a:rPr lang="en-US" altLang="zh-CN" b="0" i="0" dirty="0">
                <a:effectLst/>
                <a:highlight>
                  <a:srgbClr val="FFFFFF"/>
                </a:highlight>
                <a:latin typeface="Courier New" panose="02070309020205020404" pitchFamily="49" charset="0"/>
              </a:rPr>
              <a:t>——</a:t>
            </a:r>
            <a:r>
              <a:rPr lang="zh-CN" altLang="en-US" b="0" i="0" dirty="0">
                <a:effectLst/>
                <a:highlight>
                  <a:srgbClr val="FFFFFF"/>
                </a:highlight>
                <a:latin typeface="Courier New" panose="02070309020205020404" pitchFamily="49" charset="0"/>
              </a:rPr>
              <a:t>宽度为 </a:t>
            </a:r>
            <a:r>
              <a:rPr lang="en-US" altLang="zh-CN" b="0" i="0" dirty="0">
                <a:effectLst/>
                <a:highlight>
                  <a:srgbClr val="FFFFFF"/>
                </a:highlight>
                <a:latin typeface="Times New Roman" panose="02020603050405020304" pitchFamily="18" charset="0"/>
              </a:rPr>
              <a:t>2 </a:t>
            </a:r>
            <a:r>
              <a:rPr lang="zh-CN" altLang="en-US" b="0" i="0" dirty="0">
                <a:effectLst/>
                <a:highlight>
                  <a:srgbClr val="FFFFFF"/>
                </a:highlight>
                <a:latin typeface="Courier New" panose="02070309020205020404" pitchFamily="49" charset="0"/>
              </a:rPr>
              <a:t>的神经网络在损失函数中的最小值</a:t>
            </a:r>
            <a:endParaRPr kumimoji="1" lang="zh-CN" altLang="en-US" dirty="0"/>
          </a:p>
        </p:txBody>
      </p:sp>
      <p:grpSp>
        <p:nvGrpSpPr>
          <p:cNvPr id="13" name="组合 12"/>
          <p:cNvGrpSpPr/>
          <p:nvPr/>
        </p:nvGrpSpPr>
        <p:grpSpPr>
          <a:xfrm>
            <a:off x="7480300" y="2039706"/>
            <a:ext cx="4102100" cy="3614734"/>
            <a:chOff x="2997200" y="344557"/>
            <a:chExt cx="4800600" cy="4087743"/>
          </a:xfrm>
        </p:grpSpPr>
        <p:pic>
          <p:nvPicPr>
            <p:cNvPr id="9" name="图片 8"/>
            <p:cNvPicPr>
              <a:picLocks noChangeAspect="1"/>
            </p:cNvPicPr>
            <p:nvPr/>
          </p:nvPicPr>
          <p:blipFill rotWithShape="1">
            <a:blip r:embed="rId3"/>
            <a:srcRect l="25234" r="20490" b="16051"/>
            <a:stretch>
              <a:fillRect/>
            </a:stretch>
          </p:blipFill>
          <p:spPr>
            <a:xfrm>
              <a:off x="2997200" y="344557"/>
              <a:ext cx="4800600" cy="4087743"/>
            </a:xfrm>
            <a:prstGeom prst="rect">
              <a:avLst/>
            </a:prstGeom>
          </p:spPr>
        </p:pic>
        <p:cxnSp>
          <p:nvCxnSpPr>
            <p:cNvPr id="11" name="直线连接符 10"/>
            <p:cNvCxnSpPr/>
            <p:nvPr/>
          </p:nvCxnSpPr>
          <p:spPr>
            <a:xfrm>
              <a:off x="3441700" y="2755900"/>
              <a:ext cx="418491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7793864" y="3877154"/>
            <a:ext cx="2223686" cy="258212"/>
          </a:xfrm>
          <a:prstGeom prst="rect">
            <a:avLst/>
          </a:prstGeom>
          <a:noFill/>
        </p:spPr>
        <p:txBody>
          <a:bodyPr wrap="none" rtlCol="0">
            <a:spAutoFit/>
          </a:bodyPr>
          <a:lstStyle/>
          <a:p>
            <a:pPr algn="l">
              <a:lnSpc>
                <a:spcPct val="125000"/>
              </a:lnSpc>
            </a:pPr>
            <a:r>
              <a:rPr lang="zh-CN" altLang="en-US" sz="1000" b="1" i="0" dirty="0">
                <a:solidFill>
                  <a:srgbClr val="FF0000"/>
                </a:solidFill>
                <a:effectLst/>
                <a:highlight>
                  <a:srgbClr val="FFFFFF"/>
                </a:highlight>
                <a:latin typeface="宋体" panose="02010600030101010101" pitchFamily="2" charset="-122"/>
                <a:ea typeface="宋体" panose="02010600030101010101" pitchFamily="2" charset="-122"/>
              </a:rPr>
              <a:t>宽度为</a:t>
            </a:r>
            <a:r>
              <a:rPr lang="en-US" altLang="zh-CN" sz="1000" b="1" i="0" dirty="0">
                <a:solidFill>
                  <a:srgbClr val="FF0000"/>
                </a:solidFill>
                <a:effectLst/>
                <a:highlight>
                  <a:srgbClr val="FFFFFF"/>
                </a:highlight>
                <a:latin typeface="宋体" panose="02010600030101010101" pitchFamily="2" charset="-122"/>
                <a:ea typeface="宋体" panose="02010600030101010101" pitchFamily="2" charset="-122"/>
              </a:rPr>
              <a:t>2</a:t>
            </a:r>
            <a:r>
              <a:rPr lang="zh-CN" altLang="en-US" sz="1000" b="1" i="0" dirty="0">
                <a:solidFill>
                  <a:srgbClr val="FF0000"/>
                </a:solidFill>
                <a:effectLst/>
                <a:highlight>
                  <a:srgbClr val="FFFFFF"/>
                </a:highlight>
                <a:latin typeface="宋体" panose="02010600030101010101" pitchFamily="2" charset="-122"/>
                <a:ea typeface="宋体" panose="02010600030101010101" pitchFamily="2" charset="-122"/>
              </a:rPr>
              <a:t>网络在损失函数中的最小值</a:t>
            </a:r>
            <a:endParaRPr kumimoji="1" lang="zh-CN" altLang="en-US" sz="1000" b="1" dirty="0">
              <a:solidFill>
                <a:srgbClr val="FF0000"/>
              </a:solidFill>
              <a:latin typeface="宋体" panose="02010600030101010101" pitchFamily="2" charset="-122"/>
              <a:ea typeface="宋体" panose="02010600030101010101" pitchFamily="2" charset="-122"/>
            </a:endParaRPr>
          </a:p>
        </p:txBody>
      </p:sp>
      <p:sp>
        <p:nvSpPr>
          <p:cNvPr id="15" name="文本框 14"/>
          <p:cNvSpPr txBox="1"/>
          <p:nvPr/>
        </p:nvSpPr>
        <p:spPr>
          <a:xfrm>
            <a:off x="161107" y="2623235"/>
            <a:ext cx="6527749" cy="1796133"/>
          </a:xfrm>
          <a:prstGeom prst="rect">
            <a:avLst/>
          </a:prstGeom>
          <a:noFill/>
        </p:spPr>
        <p:txBody>
          <a:bodyPr wrap="none" rtlCol="0">
            <a:spAutoFit/>
          </a:bodyPr>
          <a:lstStyle/>
          <a:p>
            <a:pPr marL="285750" indent="-285750">
              <a:lnSpc>
                <a:spcPct val="125000"/>
              </a:lnSpc>
              <a:buFont typeface="Wingdings" panose="05000000000000000000" pitchFamily="2" charset="2"/>
              <a:buChar char="Ø"/>
            </a:pPr>
            <a:r>
              <a:rPr kumimoji="1" lang="zh-CN" altLang="en-US" b="1" dirty="0">
                <a:solidFill>
                  <a:srgbClr val="FF0000"/>
                </a:solidFill>
              </a:rPr>
              <a:t>输出行为：</a:t>
            </a:r>
            <a:r>
              <a:rPr lang="zh-CN" altLang="en-US" sz="1800" dirty="0">
                <a:effectLst/>
                <a:latin typeface="FandolSong-Regular-Identity-H"/>
              </a:rPr>
              <a:t>比较不同宽度网络在同一损失停滞点的输出函数 </a:t>
            </a:r>
            <a:endParaRPr lang="en-US" altLang="zh-CN" sz="1800" dirty="0">
              <a:effectLst/>
              <a:latin typeface="FandolSong-Regular-Identity-H"/>
            </a:endParaRPr>
          </a:p>
          <a:p>
            <a:pPr>
              <a:lnSpc>
                <a:spcPct val="125000"/>
              </a:lnSpc>
            </a:pPr>
            <a:endParaRPr lang="en-US" altLang="zh-CN" dirty="0">
              <a:latin typeface="FandolSong-Regular-Identity-H"/>
            </a:endParaRPr>
          </a:p>
          <a:p>
            <a:pPr marL="285750" indent="-285750">
              <a:lnSpc>
                <a:spcPct val="125000"/>
              </a:lnSpc>
              <a:buFont typeface="Wingdings" panose="05000000000000000000" pitchFamily="2" charset="2"/>
              <a:buChar char="Ø"/>
            </a:pPr>
            <a:r>
              <a:rPr lang="zh-CN" altLang="en-US" b="1" dirty="0">
                <a:solidFill>
                  <a:srgbClr val="FF0000"/>
                </a:solidFill>
                <a:latin typeface="FandolSong-Regular-Identity-H"/>
              </a:rPr>
              <a:t>内部表示：</a:t>
            </a:r>
            <a:r>
              <a:rPr lang="zh-CN" altLang="en-US" sz="1800" dirty="0">
                <a:effectLst/>
                <a:latin typeface="FandolSong-Regular-Identity-H"/>
              </a:rPr>
              <a:t>比较不同宽度网络在同一损失停滞点的参数表示</a:t>
            </a:r>
            <a:endParaRPr lang="en-US" altLang="zh-CN" dirty="0">
              <a:latin typeface="FandolSong-Regular-Identity-H"/>
            </a:endParaRPr>
          </a:p>
          <a:p>
            <a:pPr>
              <a:lnSpc>
                <a:spcPct val="125000"/>
              </a:lnSpc>
            </a:pPr>
            <a:endParaRPr lang="en-US" altLang="zh-CN" dirty="0">
              <a:latin typeface="FandolSong-Regular-Identity-H"/>
            </a:endParaRPr>
          </a:p>
          <a:p>
            <a:pPr>
              <a:lnSpc>
                <a:spcPct val="125000"/>
              </a:lnSpc>
            </a:pPr>
            <a:r>
              <a:rPr lang="zh-CN" altLang="en-US" dirty="0">
                <a:latin typeface="FandolSong-Regular-Identity-H"/>
              </a:rPr>
              <a:t>考虑两层 </a:t>
            </a:r>
            <a:r>
              <a:rPr lang="en-US" altLang="zh-CN" dirty="0">
                <a:latin typeface="FandolSong-Regular-Identity-H"/>
              </a:rPr>
              <a:t>ReLU </a:t>
            </a:r>
            <a:r>
              <a:rPr lang="zh-CN" altLang="en-US" dirty="0">
                <a:latin typeface="FandolSong-Regular-Identity-H"/>
              </a:rPr>
              <a:t>网络的</a:t>
            </a:r>
            <a:r>
              <a:rPr lang="zh-CN" altLang="en-US" b="1" dirty="0">
                <a:solidFill>
                  <a:srgbClr val="FF0000"/>
                </a:solidFill>
                <a:latin typeface="FandolSong-Regular-Identity-H"/>
              </a:rPr>
              <a:t>极坐标表示</a:t>
            </a:r>
            <a:r>
              <a:rPr lang="zh-CN" altLang="en-US" dirty="0">
                <a:latin typeface="FandolSong-Regular-Identity-H"/>
              </a:rPr>
              <a:t>：</a:t>
            </a:r>
            <a:endParaRPr lang="zh-CN" altLang="en-US" dirty="0"/>
          </a:p>
        </p:txBody>
      </p:sp>
      <mc:AlternateContent xmlns:mc="http://schemas.openxmlformats.org/markup-compatibility/2006" xmlns:a14="http://schemas.microsoft.com/office/drawing/2010/main">
        <mc:Choice Requires="a14">
          <p:sp>
            <p:nvSpPr>
              <p:cNvPr id="17" name="文本框 16"/>
              <p:cNvSpPr txBox="1"/>
              <p:nvPr/>
            </p:nvSpPr>
            <p:spPr>
              <a:xfrm>
                <a:off x="161107" y="5207162"/>
                <a:ext cx="7010400" cy="1606850"/>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800" dirty="0">
                    <a:effectLst/>
                    <a:latin typeface="FandolSong-Regular-Identity-H"/>
                    <a:ea typeface="微软雅黑" panose="020B0503020204020204" pitchFamily="34" charset="-122"/>
                  </a:rPr>
                  <a:t>将每个神经元的参数 </a:t>
                </a:r>
                <a14:m>
                  <m:oMath xmlns:m="http://schemas.openxmlformats.org/officeDocument/2006/math">
                    <m:r>
                      <a:rPr lang="en-US" altLang="zh-CN" sz="1800" smtClean="0">
                        <a:effectLst/>
                        <a:latin typeface="Cambria Math" panose="02040503050406030204" pitchFamily="18" charset="0"/>
                      </a:rPr>
                      <m:t>(</m:t>
                    </m:r>
                    <m:sSub>
                      <m:sSubPr>
                        <m:ctrlPr>
                          <a:rPr lang="en-US" altLang="zh-CN" sz="1800" i="1" smtClean="0">
                            <a:effectLst/>
                            <a:latin typeface="Cambria Math" panose="02040503050406030204" pitchFamily="18" charset="0"/>
                          </a:rPr>
                        </m:ctrlPr>
                      </m:sSubPr>
                      <m:e>
                        <m:r>
                          <a:rPr lang="en-US" altLang="zh-CN" sz="1800" smtClean="0">
                            <a:effectLst/>
                            <a:latin typeface="Cambria Math" panose="02040503050406030204" pitchFamily="18" charset="0"/>
                          </a:rPr>
                          <m:t>𝑎</m:t>
                        </m:r>
                      </m:e>
                      <m:sub>
                        <m:r>
                          <a:rPr lang="en-US" altLang="zh-CN" sz="1800" smtClean="0">
                            <a:effectLst/>
                            <a:latin typeface="Cambria Math" panose="02040503050406030204" pitchFamily="18" charset="0"/>
                          </a:rPr>
                          <m:t>𝑘</m:t>
                        </m:r>
                      </m:sub>
                    </m:sSub>
                    <m:r>
                      <a:rPr lang="en-US" altLang="zh-CN" sz="1800" smtClean="0">
                        <a:effectLst/>
                        <a:latin typeface="Cambria Math" panose="02040503050406030204" pitchFamily="18" charset="0"/>
                      </a:rPr>
                      <m:t>, </m:t>
                    </m:r>
                    <m:sSub>
                      <m:sSubPr>
                        <m:ctrlPr>
                          <a:rPr lang="en-US" altLang="zh-CN" sz="1800" i="1" smtClean="0">
                            <a:effectLst/>
                            <a:latin typeface="Cambria Math" panose="02040503050406030204" pitchFamily="18" charset="0"/>
                          </a:rPr>
                        </m:ctrlPr>
                      </m:sSubPr>
                      <m:e>
                        <m:r>
                          <a:rPr lang="en-US" altLang="zh-CN" sz="1800" smtClean="0">
                            <a:effectLst/>
                            <a:latin typeface="Cambria Math" panose="02040503050406030204" pitchFamily="18" charset="0"/>
                          </a:rPr>
                          <m:t>𝒘</m:t>
                        </m:r>
                      </m:e>
                      <m:sub>
                        <m:r>
                          <a:rPr lang="en-US" altLang="zh-CN" sz="1800" smtClean="0">
                            <a:effectLst/>
                            <a:latin typeface="Cambria Math" panose="02040503050406030204" pitchFamily="18" charset="0"/>
                          </a:rPr>
                          <m:t>𝒌</m:t>
                        </m:r>
                      </m:sub>
                    </m:sSub>
                    <m:r>
                      <a:rPr lang="en-US" altLang="zh-CN" sz="1800" smtClean="0">
                        <a:effectLst/>
                        <a:latin typeface="Cambria Math" panose="02040503050406030204" pitchFamily="18" charset="0"/>
                      </a:rPr>
                      <m:t>)</m:t>
                    </m:r>
                  </m:oMath>
                </a14:m>
                <a:r>
                  <a:rPr lang="en-GB" altLang="zh-CN" sz="1800" dirty="0">
                    <a:effectLst/>
                    <a:latin typeface="CMR10"/>
                    <a:ea typeface="微软雅黑" panose="020B0503020204020204" pitchFamily="34" charset="-122"/>
                  </a:rPr>
                  <a:t> </a:t>
                </a:r>
                <a:r>
                  <a:rPr lang="zh-CN" altLang="en-US" sz="1800" dirty="0">
                    <a:effectLst/>
                    <a:latin typeface="FandolSong-Regular-Identity-H"/>
                    <a:ea typeface="微软雅黑" panose="020B0503020204020204" pitchFamily="34" charset="-122"/>
                  </a:rPr>
                  <a:t>分解为单位方向向量 </a:t>
                </a:r>
                <a14:m>
                  <m:oMath xmlns:m="http://schemas.openxmlformats.org/officeDocument/2006/math">
                    <m:acc>
                      <m:accPr>
                        <m:chr m:val="̂"/>
                        <m:ctrlPr>
                          <a:rPr lang="en-US" altLang="zh-CN" sz="1800" i="1" smtClean="0">
                            <a:effectLst/>
                            <a:latin typeface="Cambria Math" panose="02040503050406030204" pitchFamily="18" charset="0"/>
                          </a:rPr>
                        </m:ctrlPr>
                      </m:accPr>
                      <m:e>
                        <m:r>
                          <a:rPr lang="en-US" altLang="zh-CN" sz="1800" smtClean="0">
                            <a:effectLst/>
                            <a:latin typeface="Cambria Math" panose="02040503050406030204" pitchFamily="18" charset="0"/>
                          </a:rPr>
                          <m:t>𝒘</m:t>
                        </m:r>
                      </m:e>
                    </m:acc>
                    <m:r>
                      <a:rPr lang="en-US" altLang="zh-CN"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dirty="0" smtClean="0">
                            <a:latin typeface="Cambria Math" panose="02040503050406030204" pitchFamily="18" charset="0"/>
                          </a:rPr>
                          <m:t>𝒘</m:t>
                        </m:r>
                      </m:num>
                      <m:den>
                        <m:r>
                          <a:rPr lang="en-US" altLang="zh-CN" dirty="0" smtClean="0">
                            <a:latin typeface="Cambria Math" panose="02040503050406030204" pitchFamily="18" charset="0"/>
                          </a:rPr>
                          <m:t>||</m:t>
                        </m:r>
                        <m:r>
                          <a:rPr lang="en-US" altLang="zh-CN" dirty="0" smtClean="0">
                            <a:latin typeface="Cambria Math" panose="02040503050406030204" pitchFamily="18" charset="0"/>
                          </a:rPr>
                          <m:t>𝒘</m:t>
                        </m:r>
                        <m:r>
                          <a:rPr lang="en-US" altLang="zh-CN" dirty="0" smtClean="0">
                            <a:latin typeface="Cambria Math" panose="02040503050406030204" pitchFamily="18" charset="0"/>
                          </a:rPr>
                          <m:t>||</m:t>
                        </m:r>
                      </m:den>
                    </m:f>
                    <m:r>
                      <a:rPr lang="en-US" altLang="zh-CN" dirty="0" smtClean="0">
                        <a:latin typeface="Cambria Math" panose="02040503050406030204" pitchFamily="18" charset="0"/>
                      </a:rPr>
                      <m:t> </m:t>
                    </m:r>
                  </m:oMath>
                </a14:m>
                <a:r>
                  <a:rPr lang="zh-CN" altLang="en-US" sz="1800" dirty="0">
                    <a:effectLst/>
                    <a:latin typeface="FandolSong-Regular-Identity-H"/>
                    <a:ea typeface="微软雅黑" panose="020B0503020204020204" pitchFamily="34" charset="-122"/>
                  </a:rPr>
                  <a:t>和 一个表示其对输出贡献的振幅</a:t>
                </a:r>
                <a:r>
                  <a:rPr lang="en-US" altLang="zh-CN" sz="1800" dirty="0">
                    <a:effectLst/>
                    <a:latin typeface="FandolSong-Regular-Identity-H"/>
                    <a:ea typeface="微软雅黑" panose="020B0503020204020204" pitchFamily="34" charset="-122"/>
                  </a:rPr>
                  <a:t> </a:t>
                </a:r>
                <a14:m>
                  <m:oMath xmlns:m="http://schemas.openxmlformats.org/officeDocument/2006/math">
                    <m:r>
                      <a:rPr lang="en-US" altLang="zh-CN" sz="1800" smtClean="0">
                        <a:effectLst/>
                        <a:latin typeface="Cambria Math" panose="02040503050406030204" pitchFamily="18" charset="0"/>
                      </a:rPr>
                      <m:t>𝐴</m:t>
                    </m:r>
                    <m:r>
                      <a:rPr lang="en-US" altLang="zh-CN" sz="1800" smtClean="0">
                        <a:effectLst/>
                        <a:latin typeface="Cambria Math" panose="02040503050406030204" pitchFamily="18" charset="0"/>
                      </a:rPr>
                      <m:t>=</m:t>
                    </m:r>
                    <m:d>
                      <m:dPr>
                        <m:begChr m:val="|"/>
                        <m:endChr m:val="|"/>
                        <m:ctrlPr>
                          <a:rPr lang="en-US" altLang="zh-CN" sz="1800" i="1" smtClean="0">
                            <a:effectLst/>
                            <a:latin typeface="Cambria Math" panose="02040503050406030204" pitchFamily="18" charset="0"/>
                          </a:rPr>
                        </m:ctrlPr>
                      </m:dPr>
                      <m:e>
                        <m:sSub>
                          <m:sSubPr>
                            <m:ctrlPr>
                              <a:rPr lang="en-US" altLang="zh-CN" sz="1800" i="1" smtClean="0">
                                <a:effectLst/>
                                <a:latin typeface="Cambria Math" panose="02040503050406030204" pitchFamily="18" charset="0"/>
                              </a:rPr>
                            </m:ctrlPr>
                          </m:sSubPr>
                          <m:e>
                            <m:r>
                              <a:rPr lang="en-US" altLang="zh-CN" sz="1800" smtClean="0">
                                <a:effectLst/>
                                <a:latin typeface="Cambria Math" panose="02040503050406030204" pitchFamily="18" charset="0"/>
                              </a:rPr>
                              <m:t>𝑎</m:t>
                            </m:r>
                          </m:e>
                          <m:sub>
                            <m:r>
                              <a:rPr lang="en-US" altLang="zh-CN" sz="1800" smtClean="0">
                                <a:effectLst/>
                                <a:latin typeface="Cambria Math" panose="02040503050406030204" pitchFamily="18" charset="0"/>
                              </a:rPr>
                              <m:t>𝑘</m:t>
                            </m:r>
                          </m:sub>
                        </m:sSub>
                      </m:e>
                    </m:d>
                    <m:r>
                      <a:rPr lang="en-US" altLang="zh-CN" sz="1800" smtClean="0">
                        <a:effectLst/>
                        <a:latin typeface="Cambria Math" panose="02040503050406030204" pitchFamily="18" charset="0"/>
                      </a:rPr>
                      <m:t>|</m:t>
                    </m:r>
                    <m:d>
                      <m:dPr>
                        <m:begChr m:val="|"/>
                        <m:endChr m:val="|"/>
                        <m:ctrlPr>
                          <a:rPr lang="en-US" altLang="zh-CN" sz="1800" i="1" smtClean="0">
                            <a:effectLst/>
                            <a:latin typeface="Cambria Math" panose="02040503050406030204" pitchFamily="18" charset="0"/>
                          </a:rPr>
                        </m:ctrlPr>
                      </m:dPr>
                      <m:e>
                        <m:sSub>
                          <m:sSubPr>
                            <m:ctrlPr>
                              <a:rPr lang="en-US" altLang="zh-CN" sz="1800" i="1" smtClean="0">
                                <a:effectLst/>
                                <a:latin typeface="Cambria Math" panose="02040503050406030204" pitchFamily="18" charset="0"/>
                              </a:rPr>
                            </m:ctrlPr>
                          </m:sSubPr>
                          <m:e>
                            <m:r>
                              <a:rPr lang="en-US" altLang="zh-CN" sz="1800" smtClean="0">
                                <a:effectLst/>
                                <a:latin typeface="Cambria Math" panose="02040503050406030204" pitchFamily="18" charset="0"/>
                              </a:rPr>
                              <m:t>𝒘</m:t>
                            </m:r>
                          </m:e>
                          <m:sub>
                            <m:r>
                              <a:rPr lang="en-US" altLang="zh-CN" sz="1800" smtClean="0">
                                <a:effectLst/>
                                <a:latin typeface="Cambria Math" panose="02040503050406030204" pitchFamily="18" charset="0"/>
                              </a:rPr>
                              <m:t>𝒌</m:t>
                            </m:r>
                          </m:sub>
                        </m:sSub>
                      </m:e>
                    </m:d>
                    <m:r>
                      <a:rPr lang="en-US" altLang="zh-CN" sz="1800" smtClean="0">
                        <a:effectLst/>
                        <a:latin typeface="Cambria Math" panose="02040503050406030204" pitchFamily="18" charset="0"/>
                      </a:rPr>
                      <m:t>|</m:t>
                    </m:r>
                  </m:oMath>
                </a14:m>
                <a:r>
                  <a:rPr lang="zh-CN" altLang="en-GB" sz="1800" dirty="0">
                    <a:effectLst/>
                    <a:latin typeface="FandolSong-Regular-Identity-H"/>
                    <a:ea typeface="微软雅黑" panose="020B0503020204020204" pitchFamily="34" charset="-122"/>
                  </a:rPr>
                  <a:t>，</a:t>
                </a:r>
                <a:r>
                  <a:rPr lang="zh-CN" altLang="en-US" sz="1800" dirty="0">
                    <a:effectLst/>
                    <a:latin typeface="FandolSong-Regular-Identity-H"/>
                    <a:ea typeface="微软雅黑" panose="020B0503020204020204" pitchFamily="34" charset="-122"/>
                  </a:rPr>
                  <a:t>即</a:t>
                </a:r>
                <a:r>
                  <a:rPr lang="zh-CN" altLang="en-US" dirty="0">
                    <a:latin typeface="FandolSong-Regular-Identity-H"/>
                    <a:ea typeface="微软雅黑" panose="020B0503020204020204" pitchFamily="34" charset="-122"/>
                  </a:rPr>
                  <a:t>得到</a:t>
                </a:r>
                <a:r>
                  <a:rPr lang="zh-CN" altLang="en-US" sz="1800" dirty="0">
                    <a:effectLst/>
                    <a:latin typeface="FandolSong-Regular-Identity-H"/>
                    <a:ea typeface="微软雅黑" panose="020B0503020204020204" pitchFamily="34" charset="-122"/>
                  </a:rPr>
                  <a:t> </a:t>
                </a:r>
                <a14:m>
                  <m:oMath xmlns:m="http://schemas.openxmlformats.org/officeDocument/2006/math">
                    <m:r>
                      <a:rPr lang="en-US" altLang="zh-CN" sz="1800" smtClean="0">
                        <a:effectLst/>
                        <a:latin typeface="Cambria Math" panose="02040503050406030204" pitchFamily="18" charset="0"/>
                      </a:rPr>
                      <m:t>(</m:t>
                    </m:r>
                    <m:r>
                      <a:rPr lang="en-US" altLang="zh-CN" sz="1800" smtClean="0">
                        <a:effectLst/>
                        <a:latin typeface="Cambria Math" panose="02040503050406030204" pitchFamily="18" charset="0"/>
                      </a:rPr>
                      <m:t>𝐴</m:t>
                    </m:r>
                    <m:r>
                      <a:rPr lang="en-US" altLang="zh-CN" sz="1800" smtClean="0">
                        <a:effectLst/>
                        <a:latin typeface="Cambria Math" panose="02040503050406030204" pitchFamily="18" charset="0"/>
                      </a:rPr>
                      <m:t>, </m:t>
                    </m:r>
                    <m:acc>
                      <m:accPr>
                        <m:chr m:val="̂"/>
                        <m:ctrlPr>
                          <a:rPr lang="en-US" altLang="zh-CN" sz="1800" b="1" i="1" smtClean="0">
                            <a:effectLst/>
                            <a:latin typeface="Cambria Math" panose="02040503050406030204" pitchFamily="18" charset="0"/>
                          </a:rPr>
                        </m:ctrlPr>
                      </m:accPr>
                      <m:e>
                        <m:r>
                          <a:rPr lang="en-US" altLang="zh-CN" sz="1800" b="1" i="1" smtClean="0">
                            <a:effectLst/>
                            <a:latin typeface="Cambria Math" panose="02040503050406030204" pitchFamily="18" charset="0"/>
                          </a:rPr>
                          <m:t>𝒘</m:t>
                        </m:r>
                      </m:e>
                    </m:acc>
                    <m:r>
                      <a:rPr lang="en-US" altLang="zh-CN" sz="1800" b="0" i="1" smtClean="0">
                        <a:effectLst/>
                        <a:latin typeface="Cambria Math" panose="02040503050406030204" pitchFamily="18" charset="0"/>
                      </a:rPr>
                      <m:t>)</m:t>
                    </m:r>
                  </m:oMath>
                </a14:m>
                <a:endParaRPr lang="en-US" altLang="zh-CN" sz="1800" dirty="0">
                  <a:effectLst/>
                  <a:latin typeface="FandolSong-Regular-Identity-H"/>
                  <a:ea typeface="微软雅黑" panose="020B0503020204020204" pitchFamily="34" charset="-122"/>
                </a:endParaRPr>
              </a:p>
              <a:p>
                <a:pPr marL="285750" indent="-285750">
                  <a:lnSpc>
                    <a:spcPct val="125000"/>
                  </a:lnSpc>
                  <a:buFont typeface="Arial" panose="020B0604020202020204" pitchFamily="34" charset="0"/>
                  <a:buChar char="•"/>
                </a:pPr>
                <a:r>
                  <a:rPr lang="zh-CN" altLang="en-US" sz="1800" dirty="0">
                    <a:effectLst/>
                    <a:latin typeface="FandolSong-Regular-Identity-H"/>
                    <a:ea typeface="微软雅黑" panose="020B0503020204020204" pitchFamily="34" charset="-122"/>
                  </a:rPr>
                  <a:t>我们可以通过每个 </a:t>
                </a:r>
                <a14:m>
                  <m:oMath xmlns:m="http://schemas.openxmlformats.org/officeDocument/2006/math">
                    <m:acc>
                      <m:accPr>
                        <m:chr m:val="̂"/>
                        <m:ctrlPr>
                          <a:rPr lang="en-US" altLang="zh-CN" sz="1800" i="1" smtClean="0">
                            <a:effectLst/>
                            <a:latin typeface="Cambria Math" panose="02040503050406030204" pitchFamily="18" charset="0"/>
                          </a:rPr>
                        </m:ctrlPr>
                      </m:accPr>
                      <m:e>
                        <m:r>
                          <a:rPr lang="en-US" altLang="zh-CN" sz="1800" smtClean="0">
                            <a:effectLst/>
                            <a:latin typeface="Cambria Math" panose="02040503050406030204" pitchFamily="18" charset="0"/>
                          </a:rPr>
                          <m:t>𝒘</m:t>
                        </m:r>
                      </m:e>
                    </m:acc>
                  </m:oMath>
                </a14:m>
                <a:r>
                  <a:rPr lang="en-GB" altLang="zh-CN" sz="1800" dirty="0">
                    <a:effectLst/>
                    <a:latin typeface="CMR10"/>
                    <a:ea typeface="微软雅黑" panose="020B0503020204020204" pitchFamily="34" charset="-122"/>
                  </a:rPr>
                  <a:t> </a:t>
                </a:r>
                <a:r>
                  <a:rPr lang="zh-CN" altLang="en-US" sz="1800" dirty="0">
                    <a:effectLst/>
                    <a:latin typeface="FandolSong-Regular-Identity-H"/>
                    <a:ea typeface="微软雅黑" panose="020B0503020204020204" pitchFamily="34" charset="-122"/>
                  </a:rPr>
                  <a:t>相对于 </a:t>
                </a:r>
                <a:r>
                  <a:rPr lang="en-GB" altLang="zh-CN" sz="1800" dirty="0">
                    <a:effectLst/>
                    <a:latin typeface="LMRoman10-Regular-Identity-H"/>
                    <a:ea typeface="微软雅黑" panose="020B0503020204020204" pitchFamily="34" charset="-122"/>
                  </a:rPr>
                  <a:t>x </a:t>
                </a:r>
                <a:r>
                  <a:rPr lang="zh-CN" altLang="en-US" sz="1800" dirty="0">
                    <a:effectLst/>
                    <a:latin typeface="FandolSong-Regular-Identity-H"/>
                    <a:ea typeface="微软雅黑" panose="020B0503020204020204" pitchFamily="34" charset="-122"/>
                  </a:rPr>
                  <a:t>轴的 </a:t>
                </a:r>
                <a:r>
                  <a:rPr lang="en-US" altLang="zh-CN" sz="1800" dirty="0">
                    <a:effectLst/>
                    <a:latin typeface="CMR10"/>
                    <a:ea typeface="微软雅黑" panose="020B0503020204020204" pitchFamily="34" charset="-122"/>
                  </a:rPr>
                  <a:t>[</a:t>
                </a:r>
                <a:r>
                  <a:rPr lang="zh-CN" altLang="en-US" sz="1800" dirty="0">
                    <a:effectLst/>
                    <a:latin typeface="CMSY10"/>
                    <a:ea typeface="微软雅黑" panose="020B0503020204020204" pitchFamily="34" charset="-122"/>
                  </a:rPr>
                  <a:t>−</a:t>
                </a:r>
                <a:r>
                  <a:rPr lang="el-GR" altLang="zh-CN" sz="1800" dirty="0">
                    <a:effectLst/>
                    <a:latin typeface="CMMI10"/>
                    <a:ea typeface="微软雅黑" panose="020B0503020204020204" pitchFamily="34" charset="-122"/>
                  </a:rPr>
                  <a:t>π,</a:t>
                </a:r>
                <a:r>
                  <a:rPr lang="en-US" altLang="zh-CN" sz="1800" dirty="0">
                    <a:effectLst/>
                    <a:latin typeface="CMMI10"/>
                    <a:ea typeface="微软雅黑" panose="020B0503020204020204" pitchFamily="34" charset="-122"/>
                  </a:rPr>
                  <a:t> </a:t>
                </a:r>
                <a:r>
                  <a:rPr lang="el-GR" altLang="zh-CN" sz="1800" dirty="0">
                    <a:effectLst/>
                    <a:latin typeface="CMMI10"/>
                    <a:ea typeface="微软雅黑" panose="020B0503020204020204" pitchFamily="34" charset="-122"/>
                  </a:rPr>
                  <a:t>π</a:t>
                </a:r>
                <a:r>
                  <a:rPr lang="el-GR" altLang="zh-CN" sz="1800" dirty="0">
                    <a:effectLst/>
                    <a:latin typeface="CMR10"/>
                    <a:ea typeface="微软雅黑" panose="020B0503020204020204" pitchFamily="34" charset="-122"/>
                  </a:rPr>
                  <a:t>) </a:t>
                </a:r>
                <a:r>
                  <a:rPr lang="zh-CN" altLang="en-US" sz="1800" dirty="0">
                    <a:effectLst/>
                    <a:latin typeface="FandolSong-Regular-Identity-H"/>
                    <a:ea typeface="微软雅黑" panose="020B0503020204020204" pitchFamily="34" charset="-122"/>
                  </a:rPr>
                  <a:t>范围内的角度来表示其方向，用 </a:t>
                </a:r>
                <a14:m>
                  <m:oMath xmlns:m="http://schemas.openxmlformats.org/officeDocument/2006/math">
                    <m:r>
                      <m:rPr>
                        <m:sty m:val="p"/>
                      </m:rPr>
                      <a:rPr lang="en-US" altLang="zh-CN" dirty="0">
                        <a:latin typeface="Cambria Math" panose="02040503050406030204" pitchFamily="18" charset="0"/>
                      </a:rPr>
                      <m:t>A</m:t>
                    </m:r>
                  </m:oMath>
                </a14:m>
                <a:r>
                  <a:rPr lang="en-US" altLang="zh-CN" sz="1800" dirty="0">
                    <a:effectLst/>
                    <a:latin typeface="FandolSong-Regular-Identity-H"/>
                    <a:ea typeface="微软雅黑" panose="020B0503020204020204" pitchFamily="34" charset="-122"/>
                  </a:rPr>
                  <a:t> </a:t>
                </a:r>
                <a:r>
                  <a:rPr lang="zh-CN" altLang="en-US" sz="1800" dirty="0">
                    <a:effectLst/>
                    <a:latin typeface="FandolSong-Regular-Identity-H"/>
                    <a:ea typeface="微软雅黑" panose="020B0503020204020204" pitchFamily="34" charset="-122"/>
                  </a:rPr>
                  <a:t>来表示该方向上的振</a:t>
                </a:r>
                <a:r>
                  <a:rPr lang="zh-CN" altLang="en-US" dirty="0">
                    <a:latin typeface="FandolSong-Regular-Identity-H"/>
                    <a:ea typeface="微软雅黑" panose="020B0503020204020204" pitchFamily="34" charset="-122"/>
                  </a:rPr>
                  <a:t>幅</a:t>
                </a:r>
                <a:endParaRPr kumimoji="1" lang="en-US" altLang="zh-CN" dirty="0">
                  <a:latin typeface="FandolSong-Regular-Identity-H"/>
                  <a:ea typeface="微软雅黑" panose="020B0503020204020204" pitchFamily="34"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61107" y="5207162"/>
                <a:ext cx="7010400" cy="1606850"/>
              </a:xfrm>
              <a:prstGeom prst="rect">
                <a:avLst/>
              </a:prstGeom>
              <a:blipFill rotWithShape="1">
                <a:blip r:embed="rId4"/>
                <a:stretch>
                  <a:fillRect l="-6" t="-10" r="6" b="-762"/>
                </a:stretch>
              </a:blipFill>
            </p:spPr>
            <p:txBody>
              <a:bodyPr/>
              <a:lstStyle/>
              <a:p>
                <a:r>
                  <a:rPr lang="zh-CN" altLang="en-US">
                    <a:noFill/>
                  </a:rPr>
                  <a:t> </a:t>
                </a:r>
              </a:p>
            </p:txBody>
          </p:sp>
        </mc:Fallback>
      </mc:AlternateContent>
      <p:pic>
        <p:nvPicPr>
          <p:cNvPr id="18" name="图片 17"/>
          <p:cNvPicPr>
            <a:picLocks noChangeAspect="1"/>
          </p:cNvPicPr>
          <p:nvPr/>
        </p:nvPicPr>
        <p:blipFill>
          <a:blip r:embed="rId5"/>
          <a:stretch>
            <a:fillRect/>
          </a:stretch>
        </p:blipFill>
        <p:spPr>
          <a:xfrm>
            <a:off x="1139277" y="4423748"/>
            <a:ext cx="5054060" cy="7845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8052" y="185530"/>
            <a:ext cx="4980851" cy="646331"/>
          </a:xfrm>
          <a:prstGeom prst="rect">
            <a:avLst/>
          </a:prstGeom>
          <a:noFill/>
        </p:spPr>
        <p:txBody>
          <a:bodyPr wrap="none" rtlCol="0">
            <a:spAutoFit/>
          </a:bodyPr>
          <a:lstStyle/>
          <a:p>
            <a:r>
              <a:rPr kumimoji="1" lang="zh-CN" altLang="en-US" sz="3600" dirty="0"/>
              <a:t>损失停滞点的结构分析</a:t>
            </a:r>
          </a:p>
        </p:txBody>
      </p:sp>
      <p:sp>
        <p:nvSpPr>
          <p:cNvPr id="6" name="文本框 5"/>
          <p:cNvSpPr txBox="1"/>
          <p:nvPr/>
        </p:nvSpPr>
        <p:spPr>
          <a:xfrm>
            <a:off x="318052" y="1037083"/>
            <a:ext cx="7465505" cy="420308"/>
          </a:xfrm>
          <a:prstGeom prst="rect">
            <a:avLst/>
          </a:prstGeom>
          <a:noFill/>
        </p:spPr>
        <p:txBody>
          <a:bodyPr wrap="none" rtlCol="0">
            <a:spAutoFit/>
          </a:bodyPr>
          <a:lstStyle/>
          <a:p>
            <a:pPr algn="l">
              <a:lnSpc>
                <a:spcPct val="125000"/>
              </a:lnSpc>
            </a:pPr>
            <a:r>
              <a:rPr lang="zh-CN" altLang="en-US" b="0" i="0" dirty="0">
                <a:effectLst/>
                <a:highlight>
                  <a:srgbClr val="FFFFFF"/>
                </a:highlight>
                <a:latin typeface="Courier New" panose="02070309020205020404" pitchFamily="49" charset="0"/>
              </a:rPr>
              <a:t>选取一个特定的损失值</a:t>
            </a:r>
            <a:r>
              <a:rPr lang="en-US" altLang="zh-CN" b="0" i="0" dirty="0">
                <a:effectLst/>
                <a:highlight>
                  <a:srgbClr val="FFFFFF"/>
                </a:highlight>
                <a:latin typeface="Courier New" panose="02070309020205020404" pitchFamily="49" charset="0"/>
              </a:rPr>
              <a:t>——</a:t>
            </a:r>
            <a:r>
              <a:rPr lang="zh-CN" altLang="en-US" b="0" i="0" dirty="0">
                <a:effectLst/>
                <a:highlight>
                  <a:srgbClr val="FFFFFF"/>
                </a:highlight>
                <a:latin typeface="Courier New" panose="02070309020205020404" pitchFamily="49" charset="0"/>
              </a:rPr>
              <a:t>宽度为 </a:t>
            </a:r>
            <a:r>
              <a:rPr lang="en-US" altLang="zh-CN" b="0" i="0" dirty="0">
                <a:effectLst/>
                <a:highlight>
                  <a:srgbClr val="FFFFFF"/>
                </a:highlight>
                <a:latin typeface="Times New Roman" panose="02020603050405020304" pitchFamily="18" charset="0"/>
              </a:rPr>
              <a:t>2 </a:t>
            </a:r>
            <a:r>
              <a:rPr lang="zh-CN" altLang="en-US" b="0" i="0" dirty="0">
                <a:effectLst/>
                <a:highlight>
                  <a:srgbClr val="FFFFFF"/>
                </a:highlight>
                <a:latin typeface="Courier New" panose="02070309020205020404" pitchFamily="49" charset="0"/>
              </a:rPr>
              <a:t>的神经网络在损失函数中的最小值</a:t>
            </a:r>
            <a:endParaRPr kumimoji="1" lang="zh-CN" altLang="en-US" dirty="0"/>
          </a:p>
        </p:txBody>
      </p:sp>
      <p:pic>
        <p:nvPicPr>
          <p:cNvPr id="4" name="图片 3"/>
          <p:cNvPicPr>
            <a:picLocks noChangeAspect="1"/>
          </p:cNvPicPr>
          <p:nvPr/>
        </p:nvPicPr>
        <p:blipFill>
          <a:blip r:embed="rId2"/>
          <a:stretch>
            <a:fillRect/>
          </a:stretch>
        </p:blipFill>
        <p:spPr>
          <a:xfrm>
            <a:off x="1695861" y="1462153"/>
            <a:ext cx="7712743" cy="3630547"/>
          </a:xfrm>
          <a:prstGeom prst="rect">
            <a:avLst/>
          </a:prstGeom>
        </p:spPr>
      </p:pic>
      <p:sp>
        <p:nvSpPr>
          <p:cNvPr id="5" name="文本框 4"/>
          <p:cNvSpPr txBox="1"/>
          <p:nvPr/>
        </p:nvSpPr>
        <p:spPr>
          <a:xfrm>
            <a:off x="83929" y="4962606"/>
            <a:ext cx="11867690" cy="1796133"/>
          </a:xfrm>
          <a:prstGeom prst="rect">
            <a:avLst/>
          </a:prstGeom>
          <a:noFill/>
        </p:spPr>
        <p:txBody>
          <a:bodyPr wrap="square" rtlCol="0">
            <a:spAutoFit/>
          </a:bodyPr>
          <a:lstStyle/>
          <a:p>
            <a:pPr>
              <a:lnSpc>
                <a:spcPct val="125000"/>
              </a:lnSpc>
            </a:pPr>
            <a:r>
              <a:rPr kumimoji="1" lang="zh-CN" altLang="en-US" dirty="0"/>
              <a:t>现象：</a:t>
            </a:r>
            <a:endParaRPr kumimoji="1" lang="en-US" altLang="zh-CN" dirty="0"/>
          </a:p>
          <a:p>
            <a:pPr>
              <a:lnSpc>
                <a:spcPct val="125000"/>
              </a:lnSpc>
            </a:pPr>
            <a:r>
              <a:rPr kumimoji="1" lang="en-US" altLang="zh-CN" sz="1800" dirty="0">
                <a:effectLst/>
                <a:latin typeface="FandolSong-Regular-Identity-H"/>
              </a:rPr>
              <a:t>1.</a:t>
            </a:r>
            <a:r>
              <a:rPr kumimoji="1" lang="zh-CN" altLang="en-US" sz="1800" dirty="0">
                <a:effectLst/>
                <a:latin typeface="FandolSong-Regular-Identity-H"/>
              </a:rPr>
              <a:t> </a:t>
            </a:r>
            <a:r>
              <a:rPr lang="zh-CN" altLang="en-US" sz="1800" dirty="0">
                <a:effectLst/>
                <a:latin typeface="FandolSong-Regular-Identity-H"/>
              </a:rPr>
              <a:t>不同宽度的网络在特定损失值的停滞点</a:t>
            </a:r>
            <a:r>
              <a:rPr lang="zh-CN" altLang="en-US" sz="1800" dirty="0">
                <a:effectLst/>
                <a:latin typeface="FandolSong-Bold-Identity-H"/>
              </a:rPr>
              <a:t>输出函数高度一致</a:t>
            </a:r>
            <a:r>
              <a:rPr lang="zh-CN" altLang="en-US" sz="1800" dirty="0">
                <a:effectLst/>
                <a:latin typeface="FandolSong-Regular-Identity-H"/>
              </a:rPr>
              <a:t>，这表明损失值相同的停滞点不仅仅是表面的巧合，而是在</a:t>
            </a:r>
            <a:r>
              <a:rPr lang="zh-CN" altLang="en-US" sz="1800" b="1" dirty="0">
                <a:solidFill>
                  <a:srgbClr val="FF0000"/>
                </a:solidFill>
                <a:effectLst/>
                <a:latin typeface="FandolSong-Regular-Identity-H"/>
              </a:rPr>
              <a:t>输出函数层面</a:t>
            </a:r>
            <a:r>
              <a:rPr lang="zh-CN" altLang="en-US" sz="1800" dirty="0">
                <a:effectLst/>
                <a:latin typeface="FandolSong-Regular-Identity-H"/>
              </a:rPr>
              <a:t>展现出了深层次的一致性。 </a:t>
            </a:r>
            <a:endParaRPr lang="zh-CN" altLang="en-US" dirty="0">
              <a:effectLst/>
            </a:endParaRPr>
          </a:p>
          <a:p>
            <a:pPr>
              <a:lnSpc>
                <a:spcPct val="125000"/>
              </a:lnSpc>
            </a:pPr>
            <a:r>
              <a:rPr lang="en-US" altLang="zh-CN" dirty="0">
                <a:latin typeface="LMRoman10-Regular-Identity-H"/>
              </a:rPr>
              <a:t>2.</a:t>
            </a:r>
            <a:r>
              <a:rPr lang="zh-CN" altLang="en-US" dirty="0">
                <a:latin typeface="LMRoman10-Regular-Identity-H"/>
              </a:rPr>
              <a:t> </a:t>
            </a:r>
            <a:r>
              <a:rPr lang="zh-CN" altLang="en-US" dirty="0">
                <a:latin typeface="FandolSong-Regular-Identity-H"/>
              </a:rPr>
              <a:t>不同宽度的</a:t>
            </a:r>
            <a:r>
              <a:rPr lang="zh-CN" altLang="en-US" sz="1800" dirty="0">
                <a:effectLst/>
                <a:latin typeface="FandolSong-Regular-Identity-H"/>
              </a:rPr>
              <a:t>网络在这些特定的损失值停滞点均显示出了</a:t>
            </a:r>
            <a:r>
              <a:rPr lang="zh-CN" altLang="en-US" sz="1800" b="1" dirty="0">
                <a:solidFill>
                  <a:srgbClr val="FF0000"/>
                </a:solidFill>
                <a:effectLst/>
                <a:latin typeface="FandolSong-Regular-Identity-H"/>
              </a:rPr>
              <a:t>内部参数的显著凝聚性</a:t>
            </a:r>
            <a:r>
              <a:rPr lang="zh-CN" altLang="en-US" sz="1800" dirty="0">
                <a:effectLst/>
                <a:latin typeface="FandolSong-Regular-Identity-H"/>
              </a:rPr>
              <a:t>。凝聚性表明，在训练的某些阶段，即便是宽度较大的网络，其有效的输出表现也可以通过一种内部的参数简化过程来实现，从而呈现出</a:t>
            </a:r>
            <a:r>
              <a:rPr lang="zh-CN" altLang="en-US" sz="1800" b="1" dirty="0">
                <a:solidFill>
                  <a:srgbClr val="FF0000"/>
                </a:solidFill>
                <a:effectLst/>
                <a:latin typeface="FandolSong-Bold-Identity-H"/>
              </a:rPr>
              <a:t>低复杂度</a:t>
            </a:r>
            <a:r>
              <a:rPr lang="zh-CN" altLang="en-US" sz="1800" dirty="0">
                <a:effectLst/>
                <a:latin typeface="FandolSong-Regular-Identity-H"/>
              </a:rPr>
              <a:t>的特性。 </a:t>
            </a:r>
            <a:endParaRPr lang="zh-CN" altLang="en-US" dirty="0">
              <a:effectLst/>
            </a:endParaRPr>
          </a:p>
        </p:txBody>
      </p:sp>
      <p:sp>
        <p:nvSpPr>
          <p:cNvPr id="8" name="文本框 7"/>
          <p:cNvSpPr txBox="1"/>
          <p:nvPr/>
        </p:nvSpPr>
        <p:spPr>
          <a:xfrm>
            <a:off x="8559800" y="1766097"/>
            <a:ext cx="3391819" cy="1449884"/>
          </a:xfrm>
          <a:prstGeom prst="rect">
            <a:avLst/>
          </a:prstGeom>
          <a:noFill/>
        </p:spPr>
        <p:txBody>
          <a:bodyPr wrap="square" rtlCol="0">
            <a:spAutoFit/>
          </a:bodyPr>
          <a:lstStyle/>
          <a:p>
            <a:pPr>
              <a:lnSpc>
                <a:spcPct val="125000"/>
              </a:lnSpc>
            </a:pPr>
            <a:r>
              <a:rPr lang="zh-CN" altLang="en-US" sz="1800" dirty="0">
                <a:effectLst/>
                <a:latin typeface="FandolSong-Regular-Identity-H"/>
              </a:rPr>
              <a:t>将方向相同的神经元的振幅累加，从而形成一个“等效神经元”，同时忽略那些振幅接近零的等效神经元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8053" y="965200"/>
            <a:ext cx="11556447" cy="411138"/>
          </a:xfrm>
          <a:prstGeom prst="rect">
            <a:avLst/>
          </a:prstGeom>
          <a:noFill/>
        </p:spPr>
        <p:txBody>
          <a:bodyPr wrap="square" rtlCol="0">
            <a:spAutoFit/>
          </a:bodyPr>
          <a:lstStyle/>
          <a:p>
            <a:pPr>
              <a:lnSpc>
                <a:spcPct val="125000"/>
              </a:lnSpc>
            </a:pPr>
            <a:r>
              <a:rPr lang="zh-CN" altLang="en-US" sz="1800" dirty="0">
                <a:effectLst/>
                <a:latin typeface="FandolSong-Regular-Identity-H"/>
              </a:rPr>
              <a:t>将这些发现放在损失景观的宏观视角下考虑，就可以得到一个深度神经网络中的嵌入原则</a:t>
            </a:r>
            <a:r>
              <a:rPr lang="en-US" altLang="zh-CN" sz="1800" dirty="0">
                <a:effectLst/>
                <a:latin typeface="FandolSong-Regular-Identity-H"/>
              </a:rPr>
              <a:t>: </a:t>
            </a:r>
            <a:endParaRPr lang="en-US" altLang="zh-CN" dirty="0"/>
          </a:p>
        </p:txBody>
      </p:sp>
      <p:sp>
        <p:nvSpPr>
          <p:cNvPr id="3" name="文本框 2"/>
          <p:cNvSpPr txBox="1"/>
          <p:nvPr/>
        </p:nvSpPr>
        <p:spPr>
          <a:xfrm>
            <a:off x="318052" y="185530"/>
            <a:ext cx="4339650" cy="646331"/>
          </a:xfrm>
          <a:prstGeom prst="rect">
            <a:avLst/>
          </a:prstGeom>
          <a:noFill/>
        </p:spPr>
        <p:txBody>
          <a:bodyPr wrap="none" rtlCol="0">
            <a:spAutoFit/>
          </a:bodyPr>
          <a:lstStyle/>
          <a:p>
            <a:r>
              <a:rPr kumimoji="1" lang="zh-CN" altLang="en-US" sz="3600" dirty="0"/>
              <a:t>理论框架：嵌入原则</a:t>
            </a:r>
          </a:p>
        </p:txBody>
      </p:sp>
      <p:sp>
        <p:nvSpPr>
          <p:cNvPr id="4" name="文本框 3"/>
          <p:cNvSpPr txBox="1"/>
          <p:nvPr/>
        </p:nvSpPr>
        <p:spPr>
          <a:xfrm>
            <a:off x="318052" y="3057921"/>
            <a:ext cx="7580244" cy="33715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800" dirty="0">
                <a:effectLst/>
                <a:latin typeface="FandolSong-Regular-Identity-H"/>
              </a:rPr>
              <a:t>这里“</a:t>
            </a:r>
            <a:r>
              <a:rPr lang="zh-CN" altLang="en-US" sz="1800" b="1" dirty="0">
                <a:solidFill>
                  <a:srgbClr val="FF0000"/>
                </a:solidFill>
                <a:effectLst/>
                <a:latin typeface="FandolSong-Regular-Identity-H"/>
              </a:rPr>
              <a:t>更窄的网络”</a:t>
            </a:r>
            <a:r>
              <a:rPr lang="zh-CN" altLang="en-US" sz="1800" dirty="0">
                <a:effectLst/>
                <a:latin typeface="FandolSong-Regular-Identity-H"/>
              </a:rPr>
              <a:t>指的是深度相同但每层宽度均不大于目标神经网络的网络。</a:t>
            </a:r>
            <a:endParaRPr lang="en-US" altLang="zh-CN" sz="1800" dirty="0">
              <a:effectLst/>
              <a:latin typeface="FandolSong-Regular-Identity-H"/>
            </a:endParaRPr>
          </a:p>
          <a:p>
            <a:pPr marL="285750" indent="-285750">
              <a:lnSpc>
                <a:spcPct val="150000"/>
              </a:lnSpc>
              <a:buFont typeface="Arial" panose="020B0604020202020204" pitchFamily="34" charset="0"/>
              <a:buChar char="•"/>
            </a:pPr>
            <a:r>
              <a:rPr lang="zh-CN" altLang="en-US" sz="1800" dirty="0">
                <a:effectLst/>
                <a:latin typeface="FandolSong-Regular-Identity-H"/>
              </a:rPr>
              <a:t>这里的 “</a:t>
            </a:r>
            <a:r>
              <a:rPr lang="zh-CN" altLang="en-US" sz="1800" b="1" dirty="0">
                <a:solidFill>
                  <a:srgbClr val="FF0000"/>
                </a:solidFill>
                <a:effectLst/>
                <a:latin typeface="FandolSong-Regular-Identity-H"/>
              </a:rPr>
              <a:t>包含</a:t>
            </a:r>
            <a:r>
              <a:rPr lang="zh-CN" altLang="en-US" sz="1800" dirty="0">
                <a:effectLst/>
                <a:latin typeface="FandolSong-Regular-Identity-H"/>
              </a:rPr>
              <a:t>”并非指传统意义上的几何包含，因为不同宽度的神经网络的参数空间是不同的。然而， 这种包含关系在某种意义上是合理的，因为通过一类特定的嵌入操作，任何较窄网络的临界点都可以被嵌入到较宽网络的损失景观中，同时保持输出函数不变。</a:t>
            </a:r>
            <a:endParaRPr lang="en-US" altLang="zh-CN" sz="1800" dirty="0">
              <a:effectLst/>
              <a:latin typeface="FandolSong-Regular-Identity-H"/>
            </a:endParaRPr>
          </a:p>
          <a:p>
            <a:pPr marL="285750" indent="-285750">
              <a:lnSpc>
                <a:spcPct val="150000"/>
              </a:lnSpc>
              <a:buFont typeface="Arial" panose="020B0604020202020204" pitchFamily="34" charset="0"/>
              <a:buChar char="•"/>
            </a:pPr>
            <a:r>
              <a:rPr lang="zh-CN" altLang="en-US" sz="1800" dirty="0">
                <a:effectLst/>
                <a:latin typeface="FandolSong-Regular-Identity-H"/>
              </a:rPr>
              <a:t>这种特殊的嵌入操作，我们称之为</a:t>
            </a:r>
            <a:r>
              <a:rPr lang="zh-CN" altLang="en-US" sz="1800" b="1" dirty="0">
                <a:solidFill>
                  <a:srgbClr val="FF0000"/>
                </a:solidFill>
                <a:effectLst/>
                <a:latin typeface="FandolSong-Bold-Identity-H"/>
              </a:rPr>
              <a:t>临界嵌入</a:t>
            </a:r>
            <a:r>
              <a:rPr lang="en-US" altLang="zh-CN" sz="1800" b="1" dirty="0">
                <a:solidFill>
                  <a:srgbClr val="FF0000"/>
                </a:solidFill>
                <a:effectLst/>
                <a:latin typeface="FandolSong-Regular-Identity-H"/>
              </a:rPr>
              <a:t>(</a:t>
            </a:r>
            <a:r>
              <a:rPr lang="en-GB" altLang="zh-CN" sz="1800" b="1" dirty="0">
                <a:solidFill>
                  <a:srgbClr val="FF0000"/>
                </a:solidFill>
                <a:effectLst/>
                <a:latin typeface="LMRoman10-Regular-Identity-H"/>
              </a:rPr>
              <a:t>critical embedding</a:t>
            </a:r>
            <a:r>
              <a:rPr lang="en-GB" altLang="zh-CN" sz="1800" b="1" dirty="0">
                <a:solidFill>
                  <a:srgbClr val="FF0000"/>
                </a:solidFill>
                <a:effectLst/>
                <a:latin typeface="FandolSong-Regular-Identity-H"/>
              </a:rPr>
              <a:t>)</a:t>
            </a:r>
            <a:r>
              <a:rPr lang="zh-CN" altLang="en-GB" sz="1800" dirty="0">
                <a:effectLst/>
                <a:latin typeface="FandolSong-Regular-Identity-H"/>
              </a:rPr>
              <a:t>，</a:t>
            </a:r>
            <a:r>
              <a:rPr lang="zh-CN" altLang="en-US" sz="1800" dirty="0">
                <a:effectLst/>
                <a:latin typeface="FandolSong-Regular-Identity-H"/>
              </a:rPr>
              <a:t>因为它保持了网络在临界点的特性。 </a:t>
            </a:r>
            <a:endParaRPr lang="zh-CN" altLang="en-US" dirty="0"/>
          </a:p>
        </p:txBody>
      </p:sp>
      <p:sp>
        <p:nvSpPr>
          <p:cNvPr id="5" name="文本框 4"/>
          <p:cNvSpPr txBox="1"/>
          <p:nvPr/>
        </p:nvSpPr>
        <p:spPr>
          <a:xfrm>
            <a:off x="905840" y="1509677"/>
            <a:ext cx="9288120" cy="446597"/>
          </a:xfrm>
          <a:prstGeom prst="rect">
            <a:avLst/>
          </a:prstGeom>
          <a:noFill/>
        </p:spPr>
        <p:txBody>
          <a:bodyPr wrap="none" rtlCol="0">
            <a:spAutoFit/>
          </a:bodyPr>
          <a:lstStyle/>
          <a:p>
            <a:pPr algn="l">
              <a:lnSpc>
                <a:spcPct val="125000"/>
              </a:lnSpc>
            </a:pPr>
            <a:r>
              <a:rPr lang="zh-CN" altLang="en-US" sz="2000" b="1" dirty="0">
                <a:solidFill>
                  <a:srgbClr val="FF0000"/>
                </a:solidFill>
                <a:effectLst/>
                <a:latin typeface="FandolSong-Bold-Identity-H"/>
              </a:rPr>
              <a:t>嵌入原则</a:t>
            </a:r>
            <a:r>
              <a:rPr lang="en-US" altLang="zh-CN" sz="2000" b="1" dirty="0">
                <a:solidFill>
                  <a:srgbClr val="FF0000"/>
                </a:solidFill>
                <a:effectLst/>
                <a:latin typeface="FandolSong-Bold-Identity-H"/>
              </a:rPr>
              <a:t>:</a:t>
            </a:r>
            <a:r>
              <a:rPr lang="zh-CN" altLang="en-US" sz="2000" b="1" dirty="0">
                <a:solidFill>
                  <a:srgbClr val="FF0000"/>
                </a:solidFill>
                <a:effectLst/>
                <a:latin typeface="FandolSong-Bold-Identity-H"/>
              </a:rPr>
              <a:t>一个神经网络的损失景观中会“包含”所有比它更窄的网络的临界点 </a:t>
            </a:r>
            <a:endParaRPr kumimoji="1" lang="zh-CN" altLang="en-US" sz="2000" b="1" dirty="0">
              <a:solidFill>
                <a:srgbClr val="FF0000"/>
              </a:solidFill>
            </a:endParaRPr>
          </a:p>
        </p:txBody>
      </p:sp>
      <p:pic>
        <p:nvPicPr>
          <p:cNvPr id="6" name="图片 5"/>
          <p:cNvPicPr>
            <a:picLocks noChangeAspect="1"/>
          </p:cNvPicPr>
          <p:nvPr/>
        </p:nvPicPr>
        <p:blipFill rotWithShape="1">
          <a:blip r:embed="rId2"/>
          <a:srcRect l="27444" t="38283" r="27909" b="2679"/>
          <a:stretch>
            <a:fillRect/>
          </a:stretch>
        </p:blipFill>
        <p:spPr>
          <a:xfrm>
            <a:off x="8303433" y="2492637"/>
            <a:ext cx="3570515" cy="2855686"/>
          </a:xfrm>
          <a:prstGeom prst="rect">
            <a:avLst/>
          </a:prstGeom>
        </p:spPr>
      </p:pic>
      <p:sp>
        <p:nvSpPr>
          <p:cNvPr id="7" name="文本框 6"/>
          <p:cNvSpPr txBox="1"/>
          <p:nvPr/>
        </p:nvSpPr>
        <p:spPr>
          <a:xfrm>
            <a:off x="318052" y="2477985"/>
            <a:ext cx="877163" cy="406522"/>
          </a:xfrm>
          <a:prstGeom prst="rect">
            <a:avLst/>
          </a:prstGeom>
          <a:noFill/>
        </p:spPr>
        <p:txBody>
          <a:bodyPr wrap="none" rtlCol="0">
            <a:spAutoFit/>
          </a:bodyPr>
          <a:lstStyle/>
          <a:p>
            <a:pPr algn="l">
              <a:lnSpc>
                <a:spcPct val="125000"/>
              </a:lnSpc>
            </a:pPr>
            <a:r>
              <a:rPr kumimoji="1" lang="zh-CN" altLang="en-US" b="1" dirty="0"/>
              <a:t>说明：</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8052" y="185530"/>
            <a:ext cx="4339650" cy="646331"/>
          </a:xfrm>
          <a:prstGeom prst="rect">
            <a:avLst/>
          </a:prstGeom>
          <a:noFill/>
        </p:spPr>
        <p:txBody>
          <a:bodyPr wrap="none" rtlCol="0">
            <a:spAutoFit/>
          </a:bodyPr>
          <a:lstStyle/>
          <a:p>
            <a:r>
              <a:rPr kumimoji="1" lang="zh-CN" altLang="en-US" sz="3600" dirty="0"/>
              <a:t>理论框架：嵌入原则</a:t>
            </a:r>
          </a:p>
        </p:txBody>
      </p:sp>
      <p:sp>
        <p:nvSpPr>
          <p:cNvPr id="5" name="文本框 4"/>
          <p:cNvSpPr txBox="1"/>
          <p:nvPr/>
        </p:nvSpPr>
        <p:spPr>
          <a:xfrm>
            <a:off x="640796" y="1060377"/>
            <a:ext cx="9288120" cy="446597"/>
          </a:xfrm>
          <a:prstGeom prst="rect">
            <a:avLst/>
          </a:prstGeom>
          <a:noFill/>
        </p:spPr>
        <p:txBody>
          <a:bodyPr wrap="none" rtlCol="0">
            <a:spAutoFit/>
          </a:bodyPr>
          <a:lstStyle/>
          <a:p>
            <a:pPr algn="l">
              <a:lnSpc>
                <a:spcPct val="125000"/>
              </a:lnSpc>
            </a:pPr>
            <a:r>
              <a:rPr lang="zh-CN" altLang="en-US" sz="2000" b="1" dirty="0">
                <a:solidFill>
                  <a:srgbClr val="FF0000"/>
                </a:solidFill>
                <a:effectLst/>
                <a:latin typeface="FandolSong-Bold-Identity-H"/>
              </a:rPr>
              <a:t>嵌入原则</a:t>
            </a:r>
            <a:r>
              <a:rPr lang="en-US" altLang="zh-CN" sz="2000" b="1" dirty="0">
                <a:solidFill>
                  <a:srgbClr val="FF0000"/>
                </a:solidFill>
                <a:effectLst/>
                <a:latin typeface="FandolSong-Bold-Identity-H"/>
              </a:rPr>
              <a:t>:</a:t>
            </a:r>
            <a:r>
              <a:rPr lang="zh-CN" altLang="en-US" sz="2000" b="1" dirty="0">
                <a:solidFill>
                  <a:srgbClr val="FF0000"/>
                </a:solidFill>
                <a:effectLst/>
                <a:latin typeface="FandolSong-Bold-Identity-H"/>
              </a:rPr>
              <a:t>一个神经网络的损失景观中会“包含”所有比它更窄的网络的临界点 </a:t>
            </a:r>
            <a:endParaRPr kumimoji="1" lang="zh-CN" altLang="en-US" sz="2000" b="1" dirty="0">
              <a:solidFill>
                <a:srgbClr val="FF0000"/>
              </a:solidFill>
            </a:endParaRPr>
          </a:p>
        </p:txBody>
      </p:sp>
      <p:sp>
        <p:nvSpPr>
          <p:cNvPr id="6" name="文本框 5"/>
          <p:cNvSpPr txBox="1"/>
          <p:nvPr/>
        </p:nvSpPr>
        <p:spPr>
          <a:xfrm>
            <a:off x="318051" y="2131265"/>
            <a:ext cx="11556447" cy="1449884"/>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sz="1800" dirty="0">
                <a:effectLst/>
                <a:latin typeface="FandolSong-Regular-Identity-H"/>
              </a:rPr>
              <a:t>我们将这一概念称为“原则”，是因为它表达了深度神经网络的一种内在属性，这种属性不依赖于具体的训练数据或损失函数的选择，而是与网络的</a:t>
            </a:r>
            <a:r>
              <a:rPr lang="zh-CN" altLang="en-US" sz="1800" b="1" dirty="0">
                <a:solidFill>
                  <a:srgbClr val="FF0000"/>
                </a:solidFill>
                <a:effectLst/>
                <a:latin typeface="FandolSong-Bold-Identity-H"/>
              </a:rPr>
              <a:t>层结构</a:t>
            </a:r>
            <a:r>
              <a:rPr lang="zh-CN" altLang="en-US" sz="1800" dirty="0">
                <a:effectLst/>
                <a:latin typeface="FandolSong-Regular-Identity-H"/>
              </a:rPr>
              <a:t>紧密相关。</a:t>
            </a:r>
            <a:endParaRPr lang="en-US" altLang="zh-CN" sz="1800" dirty="0">
              <a:effectLst/>
              <a:latin typeface="FandolSong-Regular-Identity-H"/>
            </a:endParaRPr>
          </a:p>
          <a:p>
            <a:pPr marL="285750" indent="-285750">
              <a:lnSpc>
                <a:spcPct val="125000"/>
              </a:lnSpc>
              <a:buFont typeface="Wingdings" panose="05000000000000000000" pitchFamily="2" charset="2"/>
              <a:buChar char="Ø"/>
            </a:pPr>
            <a:r>
              <a:rPr lang="zh-CN" altLang="en-US" sz="1800" dirty="0">
                <a:effectLst/>
                <a:latin typeface="FandolSong-Regular-Identity-H"/>
              </a:rPr>
              <a:t>后面的实验结果显示，这一原则与深度神经网络的</a:t>
            </a:r>
            <a:r>
              <a:rPr lang="zh-CN" altLang="en-US" sz="1800" b="1" dirty="0">
                <a:solidFill>
                  <a:srgbClr val="FF0000"/>
                </a:solidFill>
                <a:effectLst/>
                <a:latin typeface="FandolSong-Regular-Identity-H"/>
              </a:rPr>
              <a:t>实际训练过程紧密相连</a:t>
            </a:r>
            <a:r>
              <a:rPr lang="en-US" altLang="zh-CN" sz="1800" dirty="0">
                <a:effectLst/>
                <a:latin typeface="FandolSong-Regular-Identity-H"/>
              </a:rPr>
              <a:t>:</a:t>
            </a:r>
            <a:r>
              <a:rPr lang="zh-CN" altLang="en-US" sz="1800" dirty="0">
                <a:effectLst/>
                <a:latin typeface="FandolSong-Regular-Identity-H"/>
              </a:rPr>
              <a:t> 在实际训练中，较宽的网络会经历一些与较窄网络的全局最小点具有相同输出的鞍点，这可以视作较窄网络的全局最小点在较宽网络中的嵌入变体。 </a:t>
            </a:r>
            <a:endParaRPr lang="zh-CN" altLang="en-US" dirty="0"/>
          </a:p>
        </p:txBody>
      </p:sp>
      <p:sp>
        <p:nvSpPr>
          <p:cNvPr id="7" name="文本框 6"/>
          <p:cNvSpPr txBox="1"/>
          <p:nvPr/>
        </p:nvSpPr>
        <p:spPr>
          <a:xfrm>
            <a:off x="419652" y="1667443"/>
            <a:ext cx="3659976" cy="406522"/>
          </a:xfrm>
          <a:prstGeom prst="rect">
            <a:avLst/>
          </a:prstGeom>
          <a:noFill/>
        </p:spPr>
        <p:txBody>
          <a:bodyPr wrap="none" rtlCol="0">
            <a:spAutoFit/>
          </a:bodyPr>
          <a:lstStyle/>
          <a:p>
            <a:pPr algn="l">
              <a:lnSpc>
                <a:spcPct val="125000"/>
              </a:lnSpc>
            </a:pPr>
            <a:r>
              <a:rPr kumimoji="1" lang="zh-CN" altLang="en-US" dirty="0"/>
              <a:t>为什么称为“原则（</a:t>
            </a:r>
            <a:r>
              <a:rPr kumimoji="1" lang="en-US" altLang="zh-CN" dirty="0"/>
              <a:t>principle)</a:t>
            </a:r>
            <a:r>
              <a:rPr kumimoji="1" lang="zh-CN" altLang="en-US" dirty="0"/>
              <a:t>”？</a:t>
            </a:r>
          </a:p>
        </p:txBody>
      </p:sp>
      <p:grpSp>
        <p:nvGrpSpPr>
          <p:cNvPr id="8" name="Google Shape;5455;p54"/>
          <p:cNvGrpSpPr/>
          <p:nvPr/>
        </p:nvGrpSpPr>
        <p:grpSpPr>
          <a:xfrm>
            <a:off x="1560483" y="4046416"/>
            <a:ext cx="8368433" cy="2424218"/>
            <a:chOff x="1283000" y="2571753"/>
            <a:chExt cx="6225127" cy="1733100"/>
          </a:xfrm>
        </p:grpSpPr>
        <p:sp>
          <p:nvSpPr>
            <p:cNvPr id="9"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2"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3"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4"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5"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6"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7"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8"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9"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0"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1"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2"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23"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24" name="Google Shape;5471;p54"/>
            <p:cNvCxnSpPr>
              <a:stCxn id="9" idx="6"/>
              <a:endCxn id="12"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5472;p54"/>
            <p:cNvCxnSpPr>
              <a:stCxn id="9" idx="6"/>
              <a:endCxn id="13"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5473;p54"/>
            <p:cNvCxnSpPr>
              <a:endCxn id="14"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5474;p54"/>
            <p:cNvCxnSpPr>
              <a:stCxn id="10" idx="6"/>
              <a:endCxn id="12"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5475;p54"/>
            <p:cNvCxnSpPr>
              <a:stCxn id="10" idx="6"/>
              <a:endCxn id="13"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5476;p54"/>
            <p:cNvCxnSpPr>
              <a:stCxn id="10" idx="6"/>
              <a:endCxn id="14"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0" name="Google Shape;5477;p54"/>
            <p:cNvCxnSpPr>
              <a:stCxn id="11" idx="6"/>
              <a:endCxn id="12"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1" name="Google Shape;5478;p54"/>
            <p:cNvCxnSpPr>
              <a:stCxn id="11" idx="6"/>
              <a:endCxn id="13"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5479;p54"/>
            <p:cNvCxnSpPr>
              <a:stCxn id="11" idx="6"/>
              <a:endCxn id="14"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3"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4"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5"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7"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8"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0"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1"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3"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4"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5"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6"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7"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9"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0"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1"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2"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3"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6"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7"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3"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4"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5"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6"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7"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8"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9"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0" name="Google Shape;5517;p54"/>
            <p:cNvCxnSpPr>
              <a:stCxn id="21" idx="6"/>
              <a:endCxn id="69"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71" name="Google Shape;5518;p54"/>
            <p:cNvCxnSpPr>
              <a:stCxn id="22" idx="6"/>
              <a:endCxn id="69"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72" name="Google Shape;5519;p54"/>
            <p:cNvCxnSpPr>
              <a:stCxn id="23" idx="6"/>
              <a:endCxn id="69"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73" name="Google Shape;5520;p54"/>
            <p:cNvCxnSpPr>
              <a:stCxn id="69"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74"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5"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6"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8052" y="185530"/>
            <a:ext cx="5057795" cy="646331"/>
          </a:xfrm>
          <a:prstGeom prst="rect">
            <a:avLst/>
          </a:prstGeom>
          <a:noFill/>
        </p:spPr>
        <p:txBody>
          <a:bodyPr wrap="none" rtlCol="0">
            <a:spAutoFit/>
          </a:bodyPr>
          <a:lstStyle/>
          <a:p>
            <a:r>
              <a:rPr kumimoji="1" lang="zh-CN" altLang="en-US" sz="3600" dirty="0"/>
              <a:t>神经元的“分裂”操作 </a:t>
            </a:r>
          </a:p>
        </p:txBody>
      </p:sp>
      <p:pic>
        <p:nvPicPr>
          <p:cNvPr id="8" name="图片 7"/>
          <p:cNvPicPr>
            <a:picLocks noChangeAspect="1"/>
          </p:cNvPicPr>
          <p:nvPr/>
        </p:nvPicPr>
        <p:blipFill>
          <a:blip r:embed="rId2"/>
          <a:stretch>
            <a:fillRect/>
          </a:stretch>
        </p:blipFill>
        <p:spPr>
          <a:xfrm>
            <a:off x="1451114" y="1853924"/>
            <a:ext cx="8670786" cy="3589206"/>
          </a:xfrm>
          <a:prstGeom prst="rect">
            <a:avLst/>
          </a:prstGeom>
        </p:spPr>
      </p:pic>
      <p:sp>
        <p:nvSpPr>
          <p:cNvPr id="9" name="文本框 8"/>
          <p:cNvSpPr txBox="1"/>
          <p:nvPr/>
        </p:nvSpPr>
        <p:spPr>
          <a:xfrm>
            <a:off x="318052" y="969870"/>
            <a:ext cx="11315699" cy="758349"/>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800" dirty="0">
                <a:effectLst/>
                <a:latin typeface="FandolSong-Regular-Identity-H"/>
              </a:rPr>
              <a:t>将任何隐藏层神经元</a:t>
            </a:r>
            <a:r>
              <a:rPr lang="en-US" altLang="zh-CN" sz="1800" dirty="0">
                <a:effectLst/>
                <a:latin typeface="FandolSong-Regular-Identity-H"/>
              </a:rPr>
              <a:t>(</a:t>
            </a:r>
            <a:r>
              <a:rPr lang="zh-CN" altLang="en-US" sz="1800" dirty="0">
                <a:effectLst/>
                <a:latin typeface="FandolSong-Regular-Identity-H"/>
              </a:rPr>
              <a:t>比如左侧网络中的黑色神经元</a:t>
            </a:r>
            <a:r>
              <a:rPr lang="en-US" altLang="zh-CN" sz="1800" dirty="0">
                <a:effectLst/>
                <a:latin typeface="FandolSong-Regular-Identity-H"/>
              </a:rPr>
              <a:t>)</a:t>
            </a:r>
            <a:r>
              <a:rPr lang="zh-CN" altLang="en-US" sz="1800" b="1" dirty="0">
                <a:solidFill>
                  <a:srgbClr val="FF0000"/>
                </a:solidFill>
                <a:effectLst/>
                <a:latin typeface="FandolSong-Regular-Identity-H"/>
              </a:rPr>
              <a:t>分裂</a:t>
            </a:r>
            <a:r>
              <a:rPr lang="zh-CN" altLang="en-US" sz="1800" dirty="0">
                <a:effectLst/>
                <a:latin typeface="FandolSong-Regular-Identity-H"/>
              </a:rPr>
              <a:t>为两个神经元</a:t>
            </a:r>
            <a:r>
              <a:rPr lang="en-US" altLang="zh-CN" sz="1800" dirty="0">
                <a:effectLst/>
                <a:latin typeface="FandolSong-Regular-Identity-H"/>
              </a:rPr>
              <a:t>(</a:t>
            </a:r>
            <a:r>
              <a:rPr lang="zh-CN" altLang="en-US" sz="1800" dirty="0">
                <a:effectLst/>
                <a:latin typeface="FandolSong-Regular-Identity-H"/>
              </a:rPr>
              <a:t>右侧网络中的蓝色和紫色神经元</a:t>
            </a:r>
            <a:r>
              <a:rPr lang="en-US" altLang="zh-CN" sz="1800" dirty="0">
                <a:effectLst/>
                <a:latin typeface="FandolSong-Regular-Identity-H"/>
              </a:rPr>
              <a:t>)</a:t>
            </a:r>
            <a:r>
              <a:rPr lang="zh-CN" altLang="en-US" sz="1800" dirty="0">
                <a:effectLst/>
                <a:latin typeface="FandolSong-Regular-Identity-H"/>
              </a:rPr>
              <a:t>，这两个新神经元的</a:t>
            </a:r>
            <a:r>
              <a:rPr lang="zh-CN" altLang="en-US" sz="1800" b="1" dirty="0">
                <a:solidFill>
                  <a:srgbClr val="FF0000"/>
                </a:solidFill>
                <a:effectLst/>
                <a:latin typeface="FandolSong-Regular-Identity-H"/>
              </a:rPr>
              <a:t>输入权重与原神经元相同</a:t>
            </a:r>
            <a:r>
              <a:rPr lang="zh-CN" altLang="en-US" sz="1800" dirty="0">
                <a:effectLst/>
                <a:latin typeface="FandolSong-Regular-Identity-H"/>
              </a:rPr>
              <a:t>，而输出权重则按比例 </a:t>
            </a:r>
            <a:r>
              <a:rPr lang="el-GR" altLang="zh-CN" sz="1800" b="1" dirty="0">
                <a:solidFill>
                  <a:srgbClr val="FF0000"/>
                </a:solidFill>
                <a:effectLst/>
                <a:latin typeface="CMMI10"/>
              </a:rPr>
              <a:t>α</a:t>
            </a:r>
            <a:r>
              <a:rPr lang="el-GR" altLang="zh-CN" sz="1800" dirty="0">
                <a:effectLst/>
                <a:latin typeface="CMMI10"/>
              </a:rPr>
              <a:t> </a:t>
            </a:r>
            <a:r>
              <a:rPr lang="zh-CN" altLang="en-US" sz="1800" dirty="0">
                <a:effectLst/>
                <a:latin typeface="FandolSong-Regular-Identity-H"/>
              </a:rPr>
              <a:t>和 </a:t>
            </a:r>
            <a:r>
              <a:rPr lang="en-US" altLang="zh-CN" sz="1800" b="1" dirty="0">
                <a:solidFill>
                  <a:srgbClr val="FF0000"/>
                </a:solidFill>
                <a:effectLst/>
                <a:latin typeface="CMR10"/>
              </a:rPr>
              <a:t>(1 </a:t>
            </a:r>
            <a:r>
              <a:rPr lang="zh-CN" altLang="en-US" sz="1800" b="1" dirty="0">
                <a:solidFill>
                  <a:srgbClr val="FF0000"/>
                </a:solidFill>
                <a:effectLst/>
                <a:latin typeface="CMSY10"/>
              </a:rPr>
              <a:t>− </a:t>
            </a:r>
            <a:r>
              <a:rPr lang="el-GR" altLang="zh-CN" sz="1800" b="1" dirty="0">
                <a:solidFill>
                  <a:srgbClr val="FF0000"/>
                </a:solidFill>
                <a:effectLst/>
                <a:latin typeface="CMMI10"/>
              </a:rPr>
              <a:t>α</a:t>
            </a:r>
            <a:r>
              <a:rPr lang="el-GR" altLang="zh-CN" sz="1800" b="1" dirty="0">
                <a:solidFill>
                  <a:srgbClr val="FF0000"/>
                </a:solidFill>
                <a:effectLst/>
                <a:latin typeface="CMR10"/>
              </a:rPr>
              <a:t>)</a:t>
            </a:r>
            <a:r>
              <a:rPr lang="el-GR" altLang="zh-CN" sz="1800" dirty="0">
                <a:effectLst/>
                <a:latin typeface="FandolSong-Regular-Identity-H"/>
              </a:rPr>
              <a:t>(</a:t>
            </a:r>
            <a:r>
              <a:rPr lang="el-GR" altLang="zh-CN" sz="1800" dirty="0">
                <a:effectLst/>
                <a:latin typeface="CMMI10"/>
              </a:rPr>
              <a:t>α </a:t>
            </a:r>
            <a:r>
              <a:rPr lang="el-GR" altLang="zh-CN" sz="1800" dirty="0">
                <a:effectLst/>
                <a:latin typeface="CMSY10"/>
              </a:rPr>
              <a:t>∈ </a:t>
            </a:r>
            <a:r>
              <a:rPr lang="en-GB" altLang="zh-CN" sz="1800" dirty="0">
                <a:effectLst/>
                <a:latin typeface="MSBM10"/>
              </a:rPr>
              <a:t>R </a:t>
            </a:r>
            <a:r>
              <a:rPr lang="zh-CN" altLang="en-US" sz="1800" dirty="0">
                <a:effectLst/>
                <a:latin typeface="FandolSong-Regular-Identity-H"/>
              </a:rPr>
              <a:t>为一个超参数</a:t>
            </a:r>
            <a:r>
              <a:rPr lang="en-US" altLang="zh-CN" sz="1800" dirty="0">
                <a:effectLst/>
                <a:latin typeface="FandolSong-Regular-Identity-H"/>
              </a:rPr>
              <a:t>) </a:t>
            </a:r>
            <a:r>
              <a:rPr lang="zh-CN" altLang="en-US" sz="1800" dirty="0">
                <a:effectLst/>
                <a:latin typeface="FandolSong-Regular-Identity-H"/>
              </a:rPr>
              <a:t>分配。</a:t>
            </a:r>
            <a:endParaRPr lang="en-US" altLang="zh-CN" sz="1800" dirty="0">
              <a:effectLst/>
              <a:latin typeface="FandolSong-Regular-Identity-H"/>
            </a:endParaRPr>
          </a:p>
        </p:txBody>
      </p:sp>
      <p:sp>
        <p:nvSpPr>
          <p:cNvPr id="2" name="文本框 1"/>
          <p:cNvSpPr txBox="1"/>
          <p:nvPr/>
        </p:nvSpPr>
        <p:spPr>
          <a:xfrm>
            <a:off x="318052" y="5568835"/>
            <a:ext cx="11118573" cy="1103635"/>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800" b="1" dirty="0">
                <a:solidFill>
                  <a:srgbClr val="FF0000"/>
                </a:solidFill>
                <a:effectLst/>
                <a:latin typeface="FandolSong-Regular-Identity-H"/>
              </a:rPr>
              <a:t>多步嵌入</a:t>
            </a:r>
            <a:r>
              <a:rPr lang="zh-CN" altLang="en-US" sz="1800" dirty="0">
                <a:effectLst/>
                <a:latin typeface="FandolSong-Regular-Identity-H"/>
              </a:rPr>
              <a:t>是多个一步嵌入的组合。由于每个一步嵌入可以向选择的层添加一个神经元， 因此通过多步嵌入，任何较窄的网络都可以被嵌入到任何宽度更大的网络中，可以证明这一过程不仅保持了</a:t>
            </a:r>
            <a:r>
              <a:rPr lang="zh-CN" altLang="en-US" sz="1800" b="1" dirty="0">
                <a:solidFill>
                  <a:srgbClr val="FF0000"/>
                </a:solidFill>
                <a:effectLst/>
                <a:latin typeface="FandolSong-Regular-Identity-H"/>
              </a:rPr>
              <a:t>输出函数的一致性</a:t>
            </a:r>
            <a:r>
              <a:rPr lang="zh-CN" altLang="en-US" sz="1800" dirty="0">
                <a:effectLst/>
                <a:latin typeface="FandolSong-Regular-Identity-H"/>
              </a:rPr>
              <a:t>，还保持了</a:t>
            </a:r>
            <a:r>
              <a:rPr lang="zh-CN" altLang="en-US" sz="1800" b="1" dirty="0">
                <a:solidFill>
                  <a:srgbClr val="FF0000"/>
                </a:solidFill>
                <a:effectLst/>
                <a:latin typeface="FandolSong-Regular-Identity-H"/>
              </a:rPr>
              <a:t>临界点的极值特性</a:t>
            </a:r>
            <a:r>
              <a:rPr lang="zh-CN" altLang="en-US" sz="1800" dirty="0">
                <a:effectLst/>
                <a:latin typeface="FandolSong-Regular-Identity-H"/>
              </a:rPr>
              <a:t>。  </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2M5MTlhYjQ4MzU3NjBhNTQ2NTc1ZjMwMzZmZWFjODMifQ=="/>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25000"/>
          </a:lnSpc>
          <a:defRPr kumimoj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3219</Words>
  <Application>Microsoft Macintosh PowerPoint</Application>
  <PresentationFormat>宽屏</PresentationFormat>
  <Paragraphs>178</Paragraphs>
  <Slides>30</Slides>
  <Notes>12</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30</vt:i4>
      </vt:variant>
    </vt:vector>
  </HeadingPairs>
  <TitlesOfParts>
    <vt:vector size="51" baseType="lpstr">
      <vt:lpstr>等线</vt:lpstr>
      <vt:lpstr>宋体</vt:lpstr>
      <vt:lpstr>微软雅黑</vt:lpstr>
      <vt:lpstr>CMMI10</vt:lpstr>
      <vt:lpstr>CMR10</vt:lpstr>
      <vt:lpstr>CMR7</vt:lpstr>
      <vt:lpstr>CMSY10</vt:lpstr>
      <vt:lpstr>FandolSong-Bold-Identity-H</vt:lpstr>
      <vt:lpstr>FandolSong-Regular-Identity-H</vt:lpstr>
      <vt:lpstr>LMRoman10-Regular-Identity-H</vt:lpstr>
      <vt:lpstr>MSBM10</vt:lpstr>
      <vt:lpstr>Arial</vt:lpstr>
      <vt:lpstr>Book Antiqua</vt:lpstr>
      <vt:lpstr>Cambria Math</vt:lpstr>
      <vt:lpstr>Consolas</vt:lpstr>
      <vt:lpstr>Courier New</vt:lpstr>
      <vt:lpstr>Lato</vt:lpstr>
      <vt:lpstr>Times New Roman</vt:lpstr>
      <vt:lpstr>Wingdings</vt:lpstr>
      <vt:lpstr>1_自定义设计方案</vt:lpstr>
      <vt:lpstr>Office 主题​​</vt:lpstr>
      <vt:lpstr>损失景观的嵌入原则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c18348</cp:lastModifiedBy>
  <cp:revision>310</cp:revision>
  <dcterms:created xsi:type="dcterms:W3CDTF">2020-06-05T07:59:00Z</dcterms:created>
  <dcterms:modified xsi:type="dcterms:W3CDTF">2024-05-30T11:44:47Z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CAFC5087D63F44C1B27785ABCFE9DD48_12</vt:lpwstr>
  </property>
  <property fmtid="{D5CDD505-2E9C-101B-9397-08002B2CF9AE}" pid="3" name="KSOProductBuildVer">
    <vt:lpwstr>2052-12.1.0.16417</vt:lpwstr>
  </property>
</Properties>
</file>